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5"/>
  </p:sldMasterIdLst>
  <p:notesMasterIdLst>
    <p:notesMasterId r:id="rId22"/>
  </p:notesMasterIdLst>
  <p:sldIdLst>
    <p:sldId id="263" r:id="rId6"/>
    <p:sldId id="312" r:id="rId7"/>
    <p:sldId id="314" r:id="rId8"/>
    <p:sldId id="315" r:id="rId9"/>
    <p:sldId id="316" r:id="rId10"/>
    <p:sldId id="317" r:id="rId11"/>
    <p:sldId id="256" r:id="rId12"/>
    <p:sldId id="260" r:id="rId13"/>
    <p:sldId id="258" r:id="rId14"/>
    <p:sldId id="318" r:id="rId15"/>
    <p:sldId id="612" r:id="rId16"/>
    <p:sldId id="262" r:id="rId17"/>
    <p:sldId id="261" r:id="rId18"/>
    <p:sldId id="267" r:id="rId19"/>
    <p:sldId id="268" r:id="rId20"/>
    <p:sldId id="259"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snapToObjects="1">
      <p:cViewPr varScale="1">
        <p:scale>
          <a:sx n="114" d="100"/>
          <a:sy n="114" d="100"/>
        </p:scale>
        <p:origin x="1446" y="102"/>
      </p:cViewPr>
      <p:guideLst>
        <p:guide orient="horz"/>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4" Type="http://schemas.openxmlformats.org/officeDocument/2006/relationships/viewProps" Target="viewProps.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A370E1-9493-3E40-95F4-C27BE85D993E}" type="datetimeFigureOut">
              <a:rPr lang="en-US" smtClean="0"/>
              <a:pPr/>
              <a:t>10/1/2024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14B0EF7-9231-E24F-A023-281292CE37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4B0EF7-9231-E24F-A023-281292CE37CA}"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4B0EF7-9231-E24F-A023-281292CE37CA}" type="slidenum">
              <a:rPr lang="en-US" smtClean="0"/>
              <a:pPr/>
              <a:t>8</a:t>
            </a:fld>
            <a:endParaRPr lang="en-US"/>
          </a:p>
        </p:txBody>
      </p:sp>
    </p:spTree>
    <p:extLst>
      <p:ext uri="{BB962C8B-B14F-4D97-AF65-F5344CB8AC3E}">
        <p14:creationId xmlns:p14="http://schemas.microsoft.com/office/powerpoint/2010/main" val="2542139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050DF012-5634-074B-8541-D4F9CEF8C117}" type="datetimeFigureOut">
              <a:rPr lang="en-US" smtClean="0"/>
              <a:pPr/>
              <a:t>10/1/2024</a:t>
            </a:fld>
            <a:endParaRPr lang="en-US"/>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7266148-CDCF-694D-B34E-878877E22692}" type="slidenum">
              <a:rPr lang="en-US" smtClean="0"/>
              <a:pPr/>
              <a:t>‹#›</a:t>
            </a:fld>
            <a:endParaRPr lang="en-US"/>
          </a:p>
        </p:txBody>
      </p:sp>
    </p:spTree>
    <p:extLst>
      <p:ext uri="{BB962C8B-B14F-4D97-AF65-F5344CB8AC3E}">
        <p14:creationId xmlns:p14="http://schemas.microsoft.com/office/powerpoint/2010/main" val="317048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0DF012-5634-074B-8541-D4F9CEF8C117}"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B7266148-CDCF-694D-B34E-878877E22692}" type="slidenum">
              <a:rPr lang="en-US" smtClean="0"/>
              <a:pPr/>
              <a:t>‹#›</a:t>
            </a:fld>
            <a:endParaRPr lang="en-US"/>
          </a:p>
        </p:txBody>
      </p:sp>
    </p:spTree>
    <p:extLst>
      <p:ext uri="{BB962C8B-B14F-4D97-AF65-F5344CB8AC3E}">
        <p14:creationId xmlns:p14="http://schemas.microsoft.com/office/powerpoint/2010/main" val="1447585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50DF012-5634-074B-8541-D4F9CEF8C117}"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7266148-CDCF-694D-B34E-878877E22692}" type="slidenum">
              <a:rPr lang="en-US" smtClean="0"/>
              <a:pPr/>
              <a:t>‹#›</a:t>
            </a:fld>
            <a:endParaRPr lang="en-US"/>
          </a:p>
        </p:txBody>
      </p:sp>
    </p:spTree>
    <p:extLst>
      <p:ext uri="{BB962C8B-B14F-4D97-AF65-F5344CB8AC3E}">
        <p14:creationId xmlns:p14="http://schemas.microsoft.com/office/powerpoint/2010/main" val="2581308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50DF012-5634-074B-8541-D4F9CEF8C117}"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7266148-CDCF-694D-B34E-878877E22692}" type="slidenum">
              <a:rPr lang="en-US" smtClean="0"/>
              <a:pPr/>
              <a:t>‹#›</a:t>
            </a:fld>
            <a:endParaRPr lang="en-US"/>
          </a:p>
        </p:txBody>
      </p:sp>
    </p:spTree>
    <p:extLst>
      <p:ext uri="{BB962C8B-B14F-4D97-AF65-F5344CB8AC3E}">
        <p14:creationId xmlns:p14="http://schemas.microsoft.com/office/powerpoint/2010/main" val="3009150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0DF012-5634-074B-8541-D4F9CEF8C117}"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7266148-CDCF-694D-B34E-878877E22692}" type="slidenum">
              <a:rPr lang="en-US" smtClean="0"/>
              <a:pPr/>
              <a:t>‹#›</a:t>
            </a:fld>
            <a:endParaRPr lang="en-US"/>
          </a:p>
        </p:txBody>
      </p:sp>
    </p:spTree>
    <p:extLst>
      <p:ext uri="{BB962C8B-B14F-4D97-AF65-F5344CB8AC3E}">
        <p14:creationId xmlns:p14="http://schemas.microsoft.com/office/powerpoint/2010/main" val="1559128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50DF012-5634-074B-8541-D4F9CEF8C117}" type="datetimeFigureOut">
              <a:rPr lang="en-US" smtClean="0"/>
              <a:pPr/>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B7266148-CDCF-694D-B34E-878877E22692}" type="slidenum">
              <a:rPr lang="en-US" smtClean="0"/>
              <a:pPr/>
              <a:t>‹#›</a:t>
            </a:fld>
            <a:endParaRPr lang="en-US"/>
          </a:p>
        </p:txBody>
      </p:sp>
    </p:spTree>
    <p:extLst>
      <p:ext uri="{BB962C8B-B14F-4D97-AF65-F5344CB8AC3E}">
        <p14:creationId xmlns:p14="http://schemas.microsoft.com/office/powerpoint/2010/main" val="4285297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50DF012-5634-074B-8541-D4F9CEF8C117}" type="datetimeFigureOut">
              <a:rPr lang="en-US" smtClean="0"/>
              <a:pPr/>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B7266148-CDCF-694D-B34E-878877E22692}" type="slidenum">
              <a:rPr lang="en-US" smtClean="0"/>
              <a:pPr/>
              <a:t>‹#›</a:t>
            </a:fld>
            <a:endParaRPr lang="en-US"/>
          </a:p>
        </p:txBody>
      </p:sp>
    </p:spTree>
    <p:extLst>
      <p:ext uri="{BB962C8B-B14F-4D97-AF65-F5344CB8AC3E}">
        <p14:creationId xmlns:p14="http://schemas.microsoft.com/office/powerpoint/2010/main" val="951195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0DF012-5634-074B-8541-D4F9CEF8C117}"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7266148-CDCF-694D-B34E-878877E22692}" type="slidenum">
              <a:rPr lang="en-US" smtClean="0"/>
              <a:pPr/>
              <a:t>‹#›</a:t>
            </a:fld>
            <a:endParaRPr lang="en-US"/>
          </a:p>
        </p:txBody>
      </p:sp>
    </p:spTree>
    <p:extLst>
      <p:ext uri="{BB962C8B-B14F-4D97-AF65-F5344CB8AC3E}">
        <p14:creationId xmlns:p14="http://schemas.microsoft.com/office/powerpoint/2010/main" val="3317256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0DF012-5634-074B-8541-D4F9CEF8C117}"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B7266148-CDCF-694D-B34E-878877E22692}" type="slidenum">
              <a:rPr lang="en-US" smtClean="0"/>
              <a:pPr/>
              <a:t>‹#›</a:t>
            </a:fld>
            <a:endParaRPr lang="en-US"/>
          </a:p>
        </p:txBody>
      </p:sp>
    </p:spTree>
    <p:extLst>
      <p:ext uri="{BB962C8B-B14F-4D97-AF65-F5344CB8AC3E}">
        <p14:creationId xmlns:p14="http://schemas.microsoft.com/office/powerpoint/2010/main" val="2949464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EEA4CF-E8B5-E931-9305-32C2A2DA2BB4}"/>
              </a:ext>
            </a:extLst>
          </p:cNvPr>
          <p:cNvPicPr>
            <a:picLocks noChangeAspect="1"/>
          </p:cNvPicPr>
          <p:nvPr userDrawn="1"/>
        </p:nvPicPr>
        <p:blipFill rotWithShape="1">
          <a:blip r:embed="rId2">
            <a:alphaModFix amt="28000"/>
          </a:blip>
          <a:srcRect t="27981"/>
          <a:stretch/>
        </p:blipFill>
        <p:spPr>
          <a:xfrm>
            <a:off x="0" y="0"/>
            <a:ext cx="9144000" cy="6858000"/>
          </a:xfrm>
          <a:prstGeom prst="rect">
            <a:avLst/>
          </a:prstGeom>
        </p:spPr>
      </p:pic>
      <p:sp>
        <p:nvSpPr>
          <p:cNvPr id="17" name="Title Placeholder 1">
            <a:extLst>
              <a:ext uri="{FF2B5EF4-FFF2-40B4-BE49-F238E27FC236}">
                <a16:creationId xmlns:a16="http://schemas.microsoft.com/office/drawing/2014/main" id="{FA00B009-CA43-9CCC-4EAB-B9CABD46F7B5}"/>
              </a:ext>
            </a:extLst>
          </p:cNvPr>
          <p:cNvSpPr>
            <a:spLocks noGrp="1"/>
          </p:cNvSpPr>
          <p:nvPr>
            <p:ph type="title" hasCustomPrompt="1"/>
          </p:nvPr>
        </p:nvSpPr>
        <p:spPr>
          <a:xfrm>
            <a:off x="3339952" y="2737092"/>
            <a:ext cx="4343548" cy="1289304"/>
          </a:xfrm>
          <a:prstGeom prst="rect">
            <a:avLst/>
          </a:prstGeom>
        </p:spPr>
        <p:txBody>
          <a:bodyPr vert="horz" lIns="91440" tIns="45720" rIns="91440" bIns="45720" rtlCol="0" anchor="ctr">
            <a:normAutofit/>
          </a:bodyPr>
          <a:lstStyle>
            <a:lvl1pPr>
              <a:defRPr sz="3300" cap="none" baseline="0">
                <a:solidFill>
                  <a:schemeClr val="tx1"/>
                </a:solidFill>
                <a:latin typeface="Frutiger Roman" pitchFamily="2" charset="0"/>
                <a:ea typeface="Open Sans Light" panose="020B0306030504020204" pitchFamily="34" charset="0"/>
                <a:cs typeface="Open Sans Light" panose="020B0306030504020204" pitchFamily="34" charset="0"/>
              </a:defRPr>
            </a:lvl1pPr>
          </a:lstStyle>
          <a:p>
            <a:r>
              <a:rPr lang="en-US" noProof="0" dirty="0"/>
              <a:t>Click to Edit Title</a:t>
            </a:r>
          </a:p>
        </p:txBody>
      </p:sp>
      <p:sp>
        <p:nvSpPr>
          <p:cNvPr id="18" name="Line 6">
            <a:extLst>
              <a:ext uri="{FF2B5EF4-FFF2-40B4-BE49-F238E27FC236}">
                <a16:creationId xmlns:a16="http://schemas.microsoft.com/office/drawing/2014/main" id="{89596651-FD88-043C-D3D9-BD50C7AE93CD}"/>
              </a:ext>
            </a:extLst>
          </p:cNvPr>
          <p:cNvSpPr>
            <a:spLocks noChangeShapeType="1"/>
          </p:cNvSpPr>
          <p:nvPr userDrawn="1"/>
        </p:nvSpPr>
        <p:spPr bwMode="auto">
          <a:xfrm>
            <a:off x="3371850" y="4433615"/>
            <a:ext cx="5138675" cy="21436"/>
          </a:xfrm>
          <a:prstGeom prst="line">
            <a:avLst/>
          </a:prstGeom>
          <a:noFill/>
          <a:ln w="28575" cap="flat">
            <a:solidFill>
              <a:schemeClr val="tx1">
                <a:lumMod val="95000"/>
                <a:lumOff val="5000"/>
              </a:schemeClr>
            </a:solidFill>
            <a:prstDash val="solid"/>
            <a:miter lim="800000"/>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en-US" sz="675">
              <a:solidFill>
                <a:schemeClr val="tx1">
                  <a:lumMod val="75000"/>
                  <a:lumOff val="25000"/>
                </a:schemeClr>
              </a:solidFill>
            </a:endParaRPr>
          </a:p>
        </p:txBody>
      </p:sp>
      <p:pic>
        <p:nvPicPr>
          <p:cNvPr id="3" name="Graphic 2">
            <a:extLst>
              <a:ext uri="{FF2B5EF4-FFF2-40B4-BE49-F238E27FC236}">
                <a16:creationId xmlns:a16="http://schemas.microsoft.com/office/drawing/2014/main" id="{790F2B02-BF25-97EE-5AA0-276ED0AF066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458827" y="136525"/>
            <a:ext cx="1527101" cy="633841"/>
          </a:xfrm>
          <a:prstGeom prst="rect">
            <a:avLst/>
          </a:prstGeom>
        </p:spPr>
      </p:pic>
    </p:spTree>
    <p:extLst>
      <p:ext uri="{BB962C8B-B14F-4D97-AF65-F5344CB8AC3E}">
        <p14:creationId xmlns:p14="http://schemas.microsoft.com/office/powerpoint/2010/main" val="205227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0DF012-5634-074B-8541-D4F9CEF8C117}"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7266148-CDCF-694D-B34E-878877E22692}" type="slidenum">
              <a:rPr lang="en-US" smtClean="0"/>
              <a:pPr/>
              <a:t>‹#›</a:t>
            </a:fld>
            <a:endParaRPr lang="en-US"/>
          </a:p>
        </p:txBody>
      </p:sp>
    </p:spTree>
    <p:extLst>
      <p:ext uri="{BB962C8B-B14F-4D97-AF65-F5344CB8AC3E}">
        <p14:creationId xmlns:p14="http://schemas.microsoft.com/office/powerpoint/2010/main" val="236717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0DF012-5634-074B-8541-D4F9CEF8C117}" type="datetimeFigureOut">
              <a:rPr lang="en-US" smtClean="0"/>
              <a:pPr/>
              <a:t>10/1/2024</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7266148-CDCF-694D-B34E-878877E22692}" type="slidenum">
              <a:rPr lang="en-US" smtClean="0"/>
              <a:pPr/>
              <a:t>‹#›</a:t>
            </a:fld>
            <a:endParaRPr lang="en-US"/>
          </a:p>
        </p:txBody>
      </p:sp>
    </p:spTree>
    <p:extLst>
      <p:ext uri="{BB962C8B-B14F-4D97-AF65-F5344CB8AC3E}">
        <p14:creationId xmlns:p14="http://schemas.microsoft.com/office/powerpoint/2010/main" val="232015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0DF012-5634-074B-8541-D4F9CEF8C117}"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7266148-CDCF-694D-B34E-878877E22692}" type="slidenum">
              <a:rPr lang="en-US" smtClean="0"/>
              <a:pPr/>
              <a:t>‹#›</a:t>
            </a:fld>
            <a:endParaRPr lang="en-US"/>
          </a:p>
        </p:txBody>
      </p:sp>
    </p:spTree>
    <p:extLst>
      <p:ext uri="{BB962C8B-B14F-4D97-AF65-F5344CB8AC3E}">
        <p14:creationId xmlns:p14="http://schemas.microsoft.com/office/powerpoint/2010/main" val="393220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0DF012-5634-074B-8541-D4F9CEF8C117}" type="datetimeFigureOut">
              <a:rPr lang="en-US" smtClean="0"/>
              <a:pPr/>
              <a:t>10/1/2024</a:t>
            </a:fld>
            <a:endParaRPr lang="en-US"/>
          </a:p>
        </p:txBody>
      </p:sp>
      <p:sp>
        <p:nvSpPr>
          <p:cNvPr id="8" name="Footer Placeholder 7"/>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7266148-CDCF-694D-B34E-878877E22692}" type="slidenum">
              <a:rPr lang="en-US" smtClean="0"/>
              <a:pPr/>
              <a:t>‹#›</a:t>
            </a:fld>
            <a:endParaRPr lang="en-US"/>
          </a:p>
        </p:txBody>
      </p:sp>
    </p:spTree>
    <p:extLst>
      <p:ext uri="{BB962C8B-B14F-4D97-AF65-F5344CB8AC3E}">
        <p14:creationId xmlns:p14="http://schemas.microsoft.com/office/powerpoint/2010/main" val="398660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0DF012-5634-074B-8541-D4F9CEF8C117}" type="datetimeFigureOut">
              <a:rPr lang="en-US" smtClean="0"/>
              <a:pPr/>
              <a:t>10/1/2024</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B7266148-CDCF-694D-B34E-878877E22692}" type="slidenum">
              <a:rPr lang="en-US" smtClean="0"/>
              <a:pPr/>
              <a:t>‹#›</a:t>
            </a:fld>
            <a:endParaRPr lang="en-US"/>
          </a:p>
        </p:txBody>
      </p:sp>
    </p:spTree>
    <p:extLst>
      <p:ext uri="{BB962C8B-B14F-4D97-AF65-F5344CB8AC3E}">
        <p14:creationId xmlns:p14="http://schemas.microsoft.com/office/powerpoint/2010/main" val="375621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DF012-5634-074B-8541-D4F9CEF8C117}" type="datetimeFigureOut">
              <a:rPr lang="en-US" smtClean="0"/>
              <a:pPr/>
              <a:t>10/1/2024</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B7266148-CDCF-694D-B34E-878877E22692}" type="slidenum">
              <a:rPr lang="en-US" smtClean="0"/>
              <a:pPr/>
              <a:t>‹#›</a:t>
            </a:fld>
            <a:endParaRPr lang="en-US"/>
          </a:p>
        </p:txBody>
      </p:sp>
    </p:spTree>
    <p:extLst>
      <p:ext uri="{BB962C8B-B14F-4D97-AF65-F5344CB8AC3E}">
        <p14:creationId xmlns:p14="http://schemas.microsoft.com/office/powerpoint/2010/main" val="16115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0DF012-5634-074B-8541-D4F9CEF8C117}"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B7266148-CDCF-694D-B34E-878877E22692}" type="slidenum">
              <a:rPr lang="en-US" smtClean="0"/>
              <a:pPr/>
              <a:t>‹#›</a:t>
            </a:fld>
            <a:endParaRPr lang="en-US"/>
          </a:p>
        </p:txBody>
      </p:sp>
    </p:spTree>
    <p:extLst>
      <p:ext uri="{BB962C8B-B14F-4D97-AF65-F5344CB8AC3E}">
        <p14:creationId xmlns:p14="http://schemas.microsoft.com/office/powerpoint/2010/main" val="135415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0DF012-5634-074B-8541-D4F9CEF8C117}" type="datetimeFigureOut">
              <a:rPr lang="en-US" smtClean="0"/>
              <a:pPr/>
              <a:t>10/1/2024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B7266148-CDCF-694D-B34E-878877E22692}" type="slidenum">
              <a:rPr lang="en-US" smtClean="0"/>
              <a:pPr/>
              <a:t>‹#›</a:t>
            </a:fld>
            <a:endParaRPr lang="en-US"/>
          </a:p>
        </p:txBody>
      </p:sp>
    </p:spTree>
    <p:extLst>
      <p:ext uri="{BB962C8B-B14F-4D97-AF65-F5344CB8AC3E}">
        <p14:creationId xmlns:p14="http://schemas.microsoft.com/office/powerpoint/2010/main" val="266643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050DF012-5634-074B-8541-D4F9CEF8C117}" type="datetimeFigureOut">
              <a:rPr lang="en-US" smtClean="0"/>
              <a:pPr/>
              <a:t>10/1/2024</a:t>
            </a:fld>
            <a:endParaRPr lang="en-US"/>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B7266148-CDCF-694D-B34E-878877E22692}" type="slidenum">
              <a:rPr lang="en-US" smtClean="0"/>
              <a:pPr/>
              <a:t>‹#›</a:t>
            </a:fld>
            <a:endParaRPr lang="en-US"/>
          </a:p>
        </p:txBody>
      </p:sp>
    </p:spTree>
    <p:extLst>
      <p:ext uri="{BB962C8B-B14F-4D97-AF65-F5344CB8AC3E}">
        <p14:creationId xmlns:p14="http://schemas.microsoft.com/office/powerpoint/2010/main" val="4196985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d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df"/></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df"/></Relationships>
</file>

<file path=ppt/slides/_rels/slide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df"/><Relationship Id="rId7" Type="http://schemas.openxmlformats.org/officeDocument/2006/relationships/image" Target="../media/image2.pd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df"/><Relationship Id="rId7" Type="http://schemas.openxmlformats.org/officeDocument/2006/relationships/image" Target="../media/image2.pd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jp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df"/><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48" name="Rectangle 47">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9"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50" name="Rectangle 49">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51" name="Group 50">
            <a:extLst>
              <a:ext uri="{FF2B5EF4-FFF2-40B4-BE49-F238E27FC236}">
                <a16:creationId xmlns:a16="http://schemas.microsoft.com/office/drawing/2014/main" id="{5F72ECA3-2A46-4A5A-8330-12F7E22105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52" name="Rectangle 51">
              <a:extLst>
                <a:ext uri="{FF2B5EF4-FFF2-40B4-BE49-F238E27FC236}">
                  <a16:creationId xmlns:a16="http://schemas.microsoft.com/office/drawing/2014/main" id="{2A4A5C4D-76C1-47EA-A0B6-CF294A5F4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3" name="Freeform 5">
              <a:extLst>
                <a:ext uri="{FF2B5EF4-FFF2-40B4-BE49-F238E27FC236}">
                  <a16:creationId xmlns:a16="http://schemas.microsoft.com/office/drawing/2014/main" id="{29BC618C-AD3C-444D-B8CB-6FB6920D48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9A95ECFC-C1BD-9AD6-791C-5A8F01E37636}"/>
              </a:ext>
            </a:extLst>
          </p:cNvPr>
          <p:cNvSpPr>
            <a:spLocks noGrp="1"/>
          </p:cNvSpPr>
          <p:nvPr>
            <p:ph type="title" idx="4294967295"/>
          </p:nvPr>
        </p:nvSpPr>
        <p:spPr>
          <a:xfrm>
            <a:off x="2812794" y="1449324"/>
            <a:ext cx="3878389" cy="4189475"/>
          </a:xfrm>
        </p:spPr>
        <p:txBody>
          <a:bodyPr vert="horz" lIns="91440" tIns="45720" rIns="91440" bIns="45720" rtlCol="0" anchor="t">
            <a:normAutofit/>
          </a:bodyPr>
          <a:lstStyle/>
          <a:p>
            <a:pPr>
              <a:lnSpc>
                <a:spcPct val="90000"/>
              </a:lnSpc>
            </a:pPr>
            <a:r>
              <a:rPr lang="en-US" sz="3800" dirty="0">
                <a:solidFill>
                  <a:schemeClr val="tx1"/>
                </a:solidFill>
              </a:rPr>
              <a:t>West Star Aviation Apprenticeship  Academy: Rethinking the Apprenticeship Model </a:t>
            </a:r>
          </a:p>
        </p:txBody>
      </p:sp>
      <p:sp>
        <p:nvSpPr>
          <p:cNvPr id="54" name="Rectangle 53">
            <a:extLst>
              <a:ext uri="{FF2B5EF4-FFF2-40B4-BE49-F238E27FC236}">
                <a16:creationId xmlns:a16="http://schemas.microsoft.com/office/drawing/2014/main" id="{029C0D00-401D-42B7-94D8-008C7DAA8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6" name="Picture 2" descr="Image result for gulfstream image">
            <a:extLst>
              <a:ext uri="{FF2B5EF4-FFF2-40B4-BE49-F238E27FC236}">
                <a16:creationId xmlns:a16="http://schemas.microsoft.com/office/drawing/2014/main" id="{7DB7CB4B-1AF5-2494-ED2E-036B178CB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631" y="4663100"/>
            <a:ext cx="24479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alcon jets images">
            <a:extLst>
              <a:ext uri="{FF2B5EF4-FFF2-40B4-BE49-F238E27FC236}">
                <a16:creationId xmlns:a16="http://schemas.microsoft.com/office/drawing/2014/main" id="{FAEBE27B-534E-F80D-1674-C0A07ED78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444" y="4655651"/>
            <a:ext cx="24193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ombader jets images">
            <a:extLst>
              <a:ext uri="{FF2B5EF4-FFF2-40B4-BE49-F238E27FC236}">
                <a16:creationId xmlns:a16="http://schemas.microsoft.com/office/drawing/2014/main" id="{85F0DBAB-3545-FA25-92B6-724ECFA42F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870" y="487849"/>
            <a:ext cx="23050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Bombardier Jet. Size: 139 x 101. Source: plane-wallpaper.blogspot.com">
            <a:extLst>
              <a:ext uri="{FF2B5EF4-FFF2-40B4-BE49-F238E27FC236}">
                <a16:creationId xmlns:a16="http://schemas.microsoft.com/office/drawing/2014/main" id="{3414F247-2DE3-9113-1A24-DD6FD69683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5728" y="480400"/>
            <a:ext cx="2222631" cy="161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6676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6D70B8-C16C-3FF3-4998-5F516A64F292}"/>
              </a:ext>
            </a:extLst>
          </p:cNvPr>
          <p:cNvSpPr txBox="1"/>
          <p:nvPr/>
        </p:nvSpPr>
        <p:spPr>
          <a:xfrm>
            <a:off x="198886" y="999493"/>
            <a:ext cx="7145611" cy="507831"/>
          </a:xfrm>
          <a:prstGeom prst="rect">
            <a:avLst/>
          </a:prstGeom>
          <a:noFill/>
        </p:spPr>
        <p:txBody>
          <a:bodyPr wrap="square" rtlCol="0">
            <a:spAutoFit/>
          </a:bodyPr>
          <a:lstStyle/>
          <a:p>
            <a:pPr algn="l"/>
            <a:r>
              <a:rPr lang="en-US" sz="2700" b="1" dirty="0">
                <a:solidFill>
                  <a:srgbClr val="FF0000"/>
                </a:solidFill>
                <a:latin typeface="FRUTIGER ROMAN" pitchFamily="2" charset="0"/>
                <a:cs typeface="Poppins SemiBold" panose="00000700000000000000" pitchFamily="2" charset="0"/>
              </a:rPr>
              <a:t>Enabling Jobs Growth</a:t>
            </a:r>
          </a:p>
        </p:txBody>
      </p:sp>
      <p:sp>
        <p:nvSpPr>
          <p:cNvPr id="5" name="TextBox 4">
            <a:extLst>
              <a:ext uri="{FF2B5EF4-FFF2-40B4-BE49-F238E27FC236}">
                <a16:creationId xmlns:a16="http://schemas.microsoft.com/office/drawing/2014/main" id="{6E85FFA8-CCCF-1A9B-6C0D-89F4EF11B28B}"/>
              </a:ext>
            </a:extLst>
          </p:cNvPr>
          <p:cNvSpPr txBox="1"/>
          <p:nvPr/>
        </p:nvSpPr>
        <p:spPr>
          <a:xfrm>
            <a:off x="126085" y="1742636"/>
            <a:ext cx="8792015" cy="4755148"/>
          </a:xfrm>
          <a:prstGeom prst="rect">
            <a:avLst/>
          </a:prstGeom>
          <a:noFill/>
        </p:spPr>
        <p:txBody>
          <a:bodyPr wrap="square" rtlCol="0">
            <a:spAutoFit/>
          </a:bodyPr>
          <a:lstStyle/>
          <a:p>
            <a:pPr marL="257179" indent="-257179" defTabSz="514346">
              <a:spcAft>
                <a:spcPts val="900"/>
              </a:spcAft>
              <a:buClr>
                <a:srgbClr val="C00000"/>
              </a:buClr>
              <a:buFont typeface="Wingdings" panose="05000000000000000000" pitchFamily="2" charset="2"/>
              <a:buChar char="Ø"/>
              <a:defRPr/>
            </a:pPr>
            <a:r>
              <a:rPr lang="en-US" sz="1500" b="1" dirty="0">
                <a:solidFill>
                  <a:srgbClr val="000000"/>
                </a:solidFill>
                <a:cs typeface="Calibri Light" panose="020F0302020204030204" pitchFamily="34" charset="0"/>
              </a:rPr>
              <a:t>WSAA will accelerate our longstanding Apprenticeship program to create a stronger funnel of work-ready and licensed AMTs </a:t>
            </a:r>
            <a:r>
              <a:rPr lang="en-US" sz="1500" dirty="0">
                <a:solidFill>
                  <a:srgbClr val="000000"/>
                </a:solidFill>
                <a:cs typeface="Calibri Light" panose="020F0302020204030204" pitchFamily="34" charset="0"/>
              </a:rPr>
              <a:t>through an increased focus on education, practical and proprietary training.  </a:t>
            </a:r>
          </a:p>
          <a:p>
            <a:pPr marL="257179" indent="-257179" defTabSz="514346">
              <a:buClr>
                <a:srgbClr val="C00000"/>
              </a:buClr>
              <a:buFont typeface="Wingdings" panose="05000000000000000000" pitchFamily="2" charset="2"/>
              <a:buChar char="Ø"/>
              <a:defRPr/>
            </a:pPr>
            <a:endParaRPr lang="en-US" sz="450" b="1" dirty="0">
              <a:solidFill>
                <a:srgbClr val="000000"/>
              </a:solidFill>
              <a:cs typeface="Calibri Light" panose="020F0302020204030204" pitchFamily="34" charset="0"/>
            </a:endParaRPr>
          </a:p>
          <a:p>
            <a:pPr marL="257179" indent="-257179" defTabSz="514346">
              <a:spcAft>
                <a:spcPts val="900"/>
              </a:spcAft>
              <a:buClr>
                <a:srgbClr val="C00000"/>
              </a:buClr>
              <a:buFont typeface="Wingdings" panose="05000000000000000000" pitchFamily="2" charset="2"/>
              <a:buChar char="Ø"/>
              <a:defRPr/>
            </a:pPr>
            <a:r>
              <a:rPr lang="en-US" sz="1500" b="1" dirty="0">
                <a:solidFill>
                  <a:srgbClr val="000000"/>
                </a:solidFill>
                <a:cs typeface="Calibri Light" panose="020F0302020204030204" pitchFamily="34" charset="0"/>
              </a:rPr>
              <a:t>Apprentices will receive full pay and benefits </a:t>
            </a:r>
            <a:r>
              <a:rPr lang="en-US" sz="1500" dirty="0">
                <a:solidFill>
                  <a:srgbClr val="000000"/>
                </a:solidFill>
                <a:cs typeface="Calibri Light" panose="020F0302020204030204" pitchFamily="34" charset="0"/>
              </a:rPr>
              <a:t>during the 7.5 month learning and training period.  After obtaining their Airframe license they will start working in our hangars alongside a Senior AMT.</a:t>
            </a:r>
          </a:p>
          <a:p>
            <a:pPr marL="257179" indent="-257179" defTabSz="514346">
              <a:buClr>
                <a:srgbClr val="C00000"/>
              </a:buClr>
              <a:buFont typeface="Wingdings" panose="05000000000000000000" pitchFamily="2" charset="2"/>
              <a:buChar char="Ø"/>
              <a:defRPr/>
            </a:pPr>
            <a:endParaRPr lang="en-US" sz="450" dirty="0">
              <a:solidFill>
                <a:srgbClr val="000000"/>
              </a:solidFill>
              <a:cs typeface="Calibri Light" panose="020F0302020204030204" pitchFamily="34" charset="0"/>
            </a:endParaRPr>
          </a:p>
          <a:p>
            <a:pPr marL="214316" indent="-214316" defTabSz="514346">
              <a:buClr>
                <a:srgbClr val="C00000"/>
              </a:buClr>
              <a:buFont typeface="Wingdings" panose="05000000000000000000" pitchFamily="2" charset="2"/>
              <a:buChar char="Ø"/>
              <a:defRPr/>
            </a:pPr>
            <a:r>
              <a:rPr lang="en-US" sz="1500" dirty="0">
                <a:solidFill>
                  <a:srgbClr val="000000"/>
                </a:solidFill>
                <a:cs typeface="Calibri Light" panose="020F0302020204030204" pitchFamily="34" charset="0"/>
              </a:rPr>
              <a:t>Key success factors include</a:t>
            </a:r>
            <a:r>
              <a:rPr lang="en-US" sz="1500" b="1" dirty="0">
                <a:solidFill>
                  <a:srgbClr val="000000"/>
                </a:solidFill>
                <a:cs typeface="Calibri Light" panose="020F0302020204030204" pitchFamily="34" charset="0"/>
              </a:rPr>
              <a:t> designating a learning hangar on West Star’s campus, </a:t>
            </a:r>
            <a:r>
              <a:rPr lang="en-US" sz="1500" dirty="0">
                <a:solidFill>
                  <a:srgbClr val="000000"/>
                </a:solidFill>
                <a:cs typeface="Calibri Light" panose="020F0302020204030204" pitchFamily="34" charset="0"/>
              </a:rPr>
              <a:t>partnering with </a:t>
            </a:r>
            <a:r>
              <a:rPr lang="en-US" sz="1500" b="1" dirty="0">
                <a:solidFill>
                  <a:srgbClr val="000000"/>
                </a:solidFill>
                <a:cs typeface="Calibri Light" panose="020F0302020204030204" pitchFamily="34" charset="0"/>
              </a:rPr>
              <a:t>Southwestern Illinois College (SWIC) </a:t>
            </a:r>
            <a:r>
              <a:rPr lang="en-US" sz="1500" dirty="0">
                <a:solidFill>
                  <a:srgbClr val="000000"/>
                </a:solidFill>
                <a:cs typeface="Calibri Light" panose="020F0302020204030204" pitchFamily="34" charset="0"/>
              </a:rPr>
              <a:t>an FAA approved Part 147 educator </a:t>
            </a:r>
            <a:r>
              <a:rPr lang="en-US" sz="1500" b="1" dirty="0">
                <a:solidFill>
                  <a:srgbClr val="000000"/>
                </a:solidFill>
                <a:cs typeface="Calibri Light" panose="020F0302020204030204" pitchFamily="34" charset="0"/>
              </a:rPr>
              <a:t>and leveraging the Choose Aerospace curriculum</a:t>
            </a:r>
            <a:r>
              <a:rPr lang="en-US" sz="1500" dirty="0">
                <a:solidFill>
                  <a:srgbClr val="000000"/>
                </a:solidFill>
                <a:cs typeface="Calibri Light" panose="020F0302020204030204" pitchFamily="34" charset="0"/>
              </a:rPr>
              <a:t>.</a:t>
            </a:r>
          </a:p>
          <a:p>
            <a:pPr marL="214316" indent="-214316" defTabSz="514346">
              <a:spcBef>
                <a:spcPts val="900"/>
              </a:spcBef>
              <a:buClr>
                <a:srgbClr val="C00000"/>
              </a:buClr>
              <a:buFont typeface="Wingdings" panose="05000000000000000000" pitchFamily="2" charset="2"/>
              <a:buChar char="Ø"/>
              <a:defRPr/>
            </a:pPr>
            <a:endParaRPr lang="en-US" sz="450" dirty="0">
              <a:solidFill>
                <a:srgbClr val="000000"/>
              </a:solidFill>
              <a:cs typeface="Calibri Light" panose="020F0302020204030204" pitchFamily="34" charset="0"/>
            </a:endParaRPr>
          </a:p>
          <a:p>
            <a:pPr marL="214316" indent="-214316" defTabSz="514346">
              <a:buClr>
                <a:srgbClr val="C00000"/>
              </a:buClr>
              <a:buFont typeface="Wingdings" panose="05000000000000000000" pitchFamily="2" charset="2"/>
              <a:buChar char="Ø"/>
              <a:defRPr/>
            </a:pPr>
            <a:r>
              <a:rPr lang="en-US" sz="1500" b="1" dirty="0">
                <a:solidFill>
                  <a:srgbClr val="000000"/>
                </a:solidFill>
                <a:cs typeface="Calibri Light" panose="020F0302020204030204" pitchFamily="34" charset="0"/>
              </a:rPr>
              <a:t>West Star’s ongoing commitment to mentoring new AMTs will be integrated into WSAA</a:t>
            </a:r>
            <a:r>
              <a:rPr lang="en-US" sz="1500" dirty="0">
                <a:solidFill>
                  <a:srgbClr val="000000"/>
                </a:solidFill>
                <a:cs typeface="Calibri Light" panose="020F0302020204030204" pitchFamily="34" charset="0"/>
              </a:rPr>
              <a:t>, enabling Apprentices to connect with their mentors and participate in job shadowing when school is not in session, underscoring our commitment to their readiness for work and team integration.</a:t>
            </a:r>
          </a:p>
          <a:p>
            <a:pPr marL="214316" indent="-214316" defTabSz="514346">
              <a:spcBef>
                <a:spcPts val="900"/>
              </a:spcBef>
              <a:buClr>
                <a:srgbClr val="C00000"/>
              </a:buClr>
              <a:buFont typeface="Wingdings" panose="05000000000000000000" pitchFamily="2" charset="2"/>
              <a:buChar char="Ø"/>
              <a:defRPr/>
            </a:pPr>
            <a:endParaRPr lang="en-US" sz="450" dirty="0">
              <a:solidFill>
                <a:srgbClr val="000000"/>
              </a:solidFill>
              <a:cs typeface="Calibri Light" panose="020F0302020204030204" pitchFamily="34" charset="0"/>
            </a:endParaRPr>
          </a:p>
          <a:p>
            <a:pPr marL="214316" indent="-214316" defTabSz="514346">
              <a:buClr>
                <a:srgbClr val="C00000"/>
              </a:buClr>
              <a:buFont typeface="Wingdings" panose="05000000000000000000" pitchFamily="2" charset="2"/>
              <a:buChar char="Ø"/>
              <a:defRPr/>
            </a:pPr>
            <a:r>
              <a:rPr lang="en-US" sz="1500" b="1" dirty="0">
                <a:solidFill>
                  <a:srgbClr val="000000"/>
                </a:solidFill>
                <a:cs typeface="Calibri Light" panose="020F0302020204030204" pitchFamily="34" charset="0"/>
              </a:rPr>
              <a:t>Apprentices will agree to a retention period while enjoying ongoing growth at West Star. </a:t>
            </a:r>
            <a:r>
              <a:rPr lang="en-US" sz="1500" dirty="0">
                <a:solidFill>
                  <a:srgbClr val="000000"/>
                </a:solidFill>
                <a:cs typeface="Calibri Light" panose="020F0302020204030204" pitchFamily="34" charset="0"/>
              </a:rPr>
              <a:t>Graduates from WSAA will be able to step-progress as an AMT as their skills grow and participate in programs like Emerging Leader to prepare for leadership and other career enhancing opportunities. </a:t>
            </a:r>
          </a:p>
        </p:txBody>
      </p:sp>
    </p:spTree>
    <p:extLst>
      <p:ext uri="{BB962C8B-B14F-4D97-AF65-F5344CB8AC3E}">
        <p14:creationId xmlns:p14="http://schemas.microsoft.com/office/powerpoint/2010/main" val="370507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6D70B8-C16C-3FF3-4998-5F516A64F292}"/>
              </a:ext>
            </a:extLst>
          </p:cNvPr>
          <p:cNvSpPr txBox="1"/>
          <p:nvPr/>
        </p:nvSpPr>
        <p:spPr>
          <a:xfrm>
            <a:off x="198886" y="999493"/>
            <a:ext cx="7145611" cy="507831"/>
          </a:xfrm>
          <a:prstGeom prst="rect">
            <a:avLst/>
          </a:prstGeom>
          <a:noFill/>
        </p:spPr>
        <p:txBody>
          <a:bodyPr wrap="square" rtlCol="0">
            <a:spAutoFit/>
          </a:bodyPr>
          <a:lstStyle/>
          <a:p>
            <a:pPr algn="l"/>
            <a:r>
              <a:rPr lang="en-US" sz="2700" b="1" dirty="0">
                <a:solidFill>
                  <a:srgbClr val="FF0000"/>
                </a:solidFill>
                <a:latin typeface="FRUTIGER ROMAN" pitchFamily="2" charset="0"/>
                <a:cs typeface="Poppins SemiBold" panose="00000700000000000000" pitchFamily="2" charset="0"/>
              </a:rPr>
              <a:t>High School to Work Opportunities</a:t>
            </a:r>
          </a:p>
        </p:txBody>
      </p:sp>
      <p:sp>
        <p:nvSpPr>
          <p:cNvPr id="2" name="TextBox 1">
            <a:extLst>
              <a:ext uri="{FF2B5EF4-FFF2-40B4-BE49-F238E27FC236}">
                <a16:creationId xmlns:a16="http://schemas.microsoft.com/office/drawing/2014/main" id="{D572D452-C7F2-6159-EB29-1FB8CD3BCE35}"/>
              </a:ext>
            </a:extLst>
          </p:cNvPr>
          <p:cNvSpPr txBox="1"/>
          <p:nvPr/>
        </p:nvSpPr>
        <p:spPr>
          <a:xfrm>
            <a:off x="95417" y="1587814"/>
            <a:ext cx="8792015" cy="1015663"/>
          </a:xfrm>
          <a:prstGeom prst="rect">
            <a:avLst/>
          </a:prstGeom>
          <a:solidFill>
            <a:schemeClr val="bg1">
              <a:lumMod val="65000"/>
            </a:schemeClr>
          </a:solidFill>
        </p:spPr>
        <p:txBody>
          <a:bodyPr wrap="square" rtlCol="0">
            <a:spAutoFit/>
          </a:bodyPr>
          <a:lstStyle/>
          <a:p>
            <a:pPr defTabSz="685811"/>
            <a:r>
              <a:rPr lang="en-US" sz="1500" b="1" dirty="0">
                <a:solidFill>
                  <a:srgbClr val="000000"/>
                </a:solidFill>
                <a:latin typeface="Arial"/>
              </a:rPr>
              <a:t>Industry demand for licensed AMTs surpasses the availability of qualified people to fill jobs.  Choose Aerospace, in partnership with AOPA, are pioneering the way to introduce Aviation content in high schools across the US.  Increased awareness to Aviation careers with educational content that creates a direct pathway and more readiness for college or work.</a:t>
            </a:r>
          </a:p>
        </p:txBody>
      </p:sp>
      <p:sp>
        <p:nvSpPr>
          <p:cNvPr id="3" name="TextBox 2">
            <a:extLst>
              <a:ext uri="{FF2B5EF4-FFF2-40B4-BE49-F238E27FC236}">
                <a16:creationId xmlns:a16="http://schemas.microsoft.com/office/drawing/2014/main" id="{AAD3BE88-C060-D848-C2CC-9CD422A6F7E5}"/>
              </a:ext>
            </a:extLst>
          </p:cNvPr>
          <p:cNvSpPr txBox="1"/>
          <p:nvPr/>
        </p:nvSpPr>
        <p:spPr>
          <a:xfrm>
            <a:off x="95416" y="2634515"/>
            <a:ext cx="8792015" cy="3139321"/>
          </a:xfrm>
          <a:prstGeom prst="rect">
            <a:avLst/>
          </a:prstGeom>
          <a:noFill/>
        </p:spPr>
        <p:txBody>
          <a:bodyPr wrap="square" rtlCol="0">
            <a:spAutoFit/>
          </a:bodyPr>
          <a:lstStyle/>
          <a:p>
            <a:pPr marL="257179" indent="-257179" defTabSz="514346">
              <a:spcAft>
                <a:spcPts val="900"/>
              </a:spcAft>
              <a:buClr>
                <a:srgbClr val="C00000"/>
              </a:buClr>
              <a:buFont typeface="Wingdings" panose="05000000000000000000" pitchFamily="2" charset="2"/>
              <a:buChar char="Ø"/>
              <a:defRPr/>
            </a:pPr>
            <a:r>
              <a:rPr lang="en-US" sz="1500" b="1" dirty="0">
                <a:solidFill>
                  <a:srgbClr val="000000"/>
                </a:solidFill>
                <a:latin typeface="Arial"/>
                <a:cs typeface="Calibri Light" panose="020F0302020204030204" pitchFamily="34" charset="0"/>
              </a:rPr>
              <a:t>Future hires who completed Choose Aerospace in high school will reduce 10 weeks of learning in WSAA </a:t>
            </a:r>
            <a:r>
              <a:rPr lang="en-US" sz="1500" dirty="0">
                <a:solidFill>
                  <a:srgbClr val="000000"/>
                </a:solidFill>
                <a:latin typeface="Arial"/>
                <a:cs typeface="Calibri Light" panose="020F0302020204030204" pitchFamily="34" charset="0"/>
              </a:rPr>
              <a:t>which strengthens our ability to encourage educators to adopt the curriculum.</a:t>
            </a:r>
          </a:p>
          <a:p>
            <a:pPr marL="257179" indent="-257179" defTabSz="514346">
              <a:buClr>
                <a:srgbClr val="C00000"/>
              </a:buClr>
              <a:buFont typeface="Wingdings" panose="05000000000000000000" pitchFamily="2" charset="2"/>
              <a:buChar char="Ø"/>
              <a:defRPr/>
            </a:pPr>
            <a:endParaRPr lang="en-US" sz="450" b="1" dirty="0">
              <a:solidFill>
                <a:srgbClr val="000000"/>
              </a:solidFill>
              <a:latin typeface="Arial"/>
              <a:cs typeface="Calibri Light" panose="020F0302020204030204" pitchFamily="34" charset="0"/>
            </a:endParaRPr>
          </a:p>
          <a:p>
            <a:pPr marL="257179" indent="-257179" defTabSz="514346">
              <a:spcAft>
                <a:spcPts val="900"/>
              </a:spcAft>
              <a:buClr>
                <a:srgbClr val="C00000"/>
              </a:buClr>
              <a:buFont typeface="Wingdings" panose="05000000000000000000" pitchFamily="2" charset="2"/>
              <a:buChar char="Ø"/>
              <a:defRPr/>
            </a:pPr>
            <a:r>
              <a:rPr lang="en-US" sz="1500" b="1" dirty="0">
                <a:solidFill>
                  <a:srgbClr val="000000"/>
                </a:solidFill>
                <a:latin typeface="Arial"/>
                <a:cs typeface="Calibri Light" panose="020F0302020204030204" pitchFamily="34" charset="0"/>
              </a:rPr>
              <a:t>Choose Aerospace was developed by Clemson University in partnership with ARCS Aviation, Aviation Technician Education Council and the FAA </a:t>
            </a:r>
            <a:r>
              <a:rPr lang="en-US" sz="1500" dirty="0">
                <a:solidFill>
                  <a:srgbClr val="000000"/>
                </a:solidFill>
                <a:latin typeface="Arial"/>
                <a:cs typeface="Calibri Light" panose="020F0302020204030204" pitchFamily="34" charset="0"/>
              </a:rPr>
              <a:t>to include approximately 500 hours of content covering the general subject areas in the recently revised FAA Mechanic Airman Certification Standards (same requirements under part 147).</a:t>
            </a:r>
          </a:p>
          <a:p>
            <a:pPr marL="257179" indent="-257179" defTabSz="514346">
              <a:buClr>
                <a:srgbClr val="C00000"/>
              </a:buClr>
              <a:buFont typeface="Wingdings" panose="05000000000000000000" pitchFamily="2" charset="2"/>
              <a:buChar char="Ø"/>
              <a:defRPr/>
            </a:pPr>
            <a:endParaRPr lang="en-US" sz="450" dirty="0">
              <a:solidFill>
                <a:srgbClr val="000000"/>
              </a:solidFill>
              <a:latin typeface="Arial"/>
              <a:cs typeface="Calibri Light" panose="020F0302020204030204" pitchFamily="34" charset="0"/>
            </a:endParaRPr>
          </a:p>
          <a:p>
            <a:pPr marL="214316" indent="-214316" defTabSz="514346">
              <a:buClr>
                <a:srgbClr val="C00000"/>
              </a:buClr>
              <a:buFont typeface="Wingdings" panose="05000000000000000000" pitchFamily="2" charset="2"/>
              <a:buChar char="Ø"/>
              <a:defRPr/>
            </a:pPr>
            <a:r>
              <a:rPr lang="en-US" sz="1500" dirty="0">
                <a:solidFill>
                  <a:srgbClr val="000000"/>
                </a:solidFill>
                <a:latin typeface="Arial"/>
                <a:cs typeface="Calibri Light" panose="020F0302020204030204" pitchFamily="34" charset="0"/>
              </a:rPr>
              <a:t>The curriculum is </a:t>
            </a:r>
            <a:r>
              <a:rPr lang="en-US" sz="1500" b="1" dirty="0">
                <a:solidFill>
                  <a:srgbClr val="000000"/>
                </a:solidFill>
                <a:latin typeface="Arial"/>
                <a:cs typeface="Calibri Light" panose="020F0302020204030204" pitchFamily="34" charset="0"/>
              </a:rPr>
              <a:t>designed for community-based deployment in high schools without being recognized as a part 147 educator</a:t>
            </a:r>
            <a:r>
              <a:rPr lang="en-US" sz="1500" dirty="0">
                <a:solidFill>
                  <a:srgbClr val="000000"/>
                </a:solidFill>
                <a:latin typeface="Arial"/>
                <a:cs typeface="Calibri Light" panose="020F0302020204030204" pitchFamily="34" charset="0"/>
              </a:rPr>
              <a:t>, having a hangar, tools etc.</a:t>
            </a:r>
          </a:p>
          <a:p>
            <a:pPr marL="214316" indent="-214316" defTabSz="514346">
              <a:spcBef>
                <a:spcPts val="900"/>
              </a:spcBef>
              <a:buClr>
                <a:srgbClr val="C00000"/>
              </a:buClr>
              <a:buFont typeface="Wingdings" panose="05000000000000000000" pitchFamily="2" charset="2"/>
              <a:buChar char="Ø"/>
              <a:defRPr/>
            </a:pPr>
            <a:endParaRPr lang="en-US" sz="450" dirty="0">
              <a:solidFill>
                <a:srgbClr val="000000"/>
              </a:solidFill>
              <a:latin typeface="Arial"/>
              <a:cs typeface="Calibri Light" panose="020F0302020204030204" pitchFamily="34" charset="0"/>
            </a:endParaRPr>
          </a:p>
          <a:p>
            <a:pPr marL="214316" indent="-214316" defTabSz="514346">
              <a:buClr>
                <a:srgbClr val="C00000"/>
              </a:buClr>
              <a:buFont typeface="Wingdings" panose="05000000000000000000" pitchFamily="2" charset="2"/>
              <a:buChar char="Ø"/>
              <a:defRPr/>
            </a:pPr>
            <a:r>
              <a:rPr lang="en-US" sz="1500" b="1" dirty="0">
                <a:solidFill>
                  <a:srgbClr val="000000"/>
                </a:solidFill>
                <a:latin typeface="Arial"/>
                <a:cs typeface="Calibri Light" panose="020F0302020204030204" pitchFamily="34" charset="0"/>
              </a:rPr>
              <a:t>Limited equipment, materials and teacher qualifications are required</a:t>
            </a:r>
            <a:r>
              <a:rPr lang="en-US" sz="1500" dirty="0">
                <a:solidFill>
                  <a:srgbClr val="000000"/>
                </a:solidFill>
                <a:latin typeface="Arial"/>
                <a:cs typeface="Calibri Light" panose="020F0302020204030204" pitchFamily="34" charset="0"/>
              </a:rPr>
              <a:t> with Aviation Technician Education Council providing “teacher bootcamp” to ensure readiness, educator aids, pacing etc.</a:t>
            </a:r>
          </a:p>
          <a:p>
            <a:pPr marL="214316" indent="-214316" defTabSz="514346">
              <a:spcBef>
                <a:spcPts val="900"/>
              </a:spcBef>
              <a:buClr>
                <a:srgbClr val="C00000"/>
              </a:buClr>
              <a:buFont typeface="Wingdings" panose="05000000000000000000" pitchFamily="2" charset="2"/>
              <a:buChar char="Ø"/>
              <a:defRPr/>
            </a:pPr>
            <a:endParaRPr lang="en-US" sz="450" dirty="0">
              <a:solidFill>
                <a:srgbClr val="000000"/>
              </a:solidFill>
              <a:latin typeface="Arial"/>
              <a:cs typeface="Calibri Light" panose="020F0302020204030204" pitchFamily="34" charset="0"/>
            </a:endParaRPr>
          </a:p>
        </p:txBody>
      </p:sp>
    </p:spTree>
    <p:extLst>
      <p:ext uri="{BB962C8B-B14F-4D97-AF65-F5344CB8AC3E}">
        <p14:creationId xmlns:p14="http://schemas.microsoft.com/office/powerpoint/2010/main" val="1571947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kgd.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sp>
        <p:nvSpPr>
          <p:cNvPr id="6" name="Rectangle 5"/>
          <p:cNvSpPr/>
          <p:nvPr/>
        </p:nvSpPr>
        <p:spPr>
          <a:xfrm>
            <a:off x="0" y="2624436"/>
            <a:ext cx="1965023" cy="12540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WIC_H_286U_TM_OL.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275466" y="2961290"/>
            <a:ext cx="1397806" cy="595126"/>
          </a:xfrm>
          <a:prstGeom prst="rect">
            <a:avLst/>
          </a:prstGeom>
        </p:spPr>
      </p:pic>
      <p:sp>
        <p:nvSpPr>
          <p:cNvPr id="9" name="TextBox 8"/>
          <p:cNvSpPr txBox="1"/>
          <p:nvPr/>
        </p:nvSpPr>
        <p:spPr>
          <a:xfrm>
            <a:off x="2231029" y="274638"/>
            <a:ext cx="6512887" cy="584776"/>
          </a:xfrm>
          <a:prstGeom prst="rect">
            <a:avLst/>
          </a:prstGeom>
          <a:noFill/>
        </p:spPr>
        <p:txBody>
          <a:bodyPr wrap="square" rtlCol="0">
            <a:spAutoFit/>
          </a:bodyPr>
          <a:lstStyle/>
          <a:p>
            <a:pPr algn="ctr"/>
            <a:r>
              <a:rPr lang="en-US" sz="3200" b="1" spc="300" dirty="0">
                <a:solidFill>
                  <a:schemeClr val="bg1"/>
                </a:solidFill>
                <a:latin typeface="Myriad Pro"/>
                <a:cs typeface="Myriad Pro"/>
              </a:rPr>
              <a:t>West Star Academy</a:t>
            </a:r>
          </a:p>
        </p:txBody>
      </p:sp>
      <p:sp>
        <p:nvSpPr>
          <p:cNvPr id="10" name="TextBox 9"/>
          <p:cNvSpPr txBox="1"/>
          <p:nvPr/>
        </p:nvSpPr>
        <p:spPr>
          <a:xfrm>
            <a:off x="2480353" y="986863"/>
            <a:ext cx="6136223" cy="4801314"/>
          </a:xfrm>
          <a:prstGeom prst="rect">
            <a:avLst/>
          </a:prstGeom>
          <a:noFill/>
        </p:spPr>
        <p:txBody>
          <a:bodyPr wrap="square" rtlCol="0">
            <a:spAutoFit/>
          </a:bodyPr>
          <a:lstStyle/>
          <a:p>
            <a:r>
              <a:rPr lang="en-US" dirty="0">
                <a:solidFill>
                  <a:schemeClr val="bg1"/>
                </a:solidFill>
              </a:rPr>
              <a:t>Public-private partnership at work.</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11" name="Snip Single Corner Rectangle 10"/>
          <p:cNvSpPr/>
          <p:nvPr/>
        </p:nvSpPr>
        <p:spPr>
          <a:xfrm>
            <a:off x="1966612" y="2076486"/>
            <a:ext cx="6777304" cy="1561659"/>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155242" y="2085154"/>
            <a:ext cx="6160484" cy="1569660"/>
          </a:xfrm>
          <a:prstGeom prst="rect">
            <a:avLst/>
          </a:prstGeom>
          <a:noFill/>
        </p:spPr>
        <p:txBody>
          <a:bodyPr wrap="square" rtlCol="0">
            <a:spAutoFit/>
          </a:bodyPr>
          <a:lstStyle/>
          <a:p>
            <a:pPr algn="ctr"/>
            <a:r>
              <a:rPr lang="en-US" sz="2400" dirty="0"/>
              <a:t>25 Apprentices trained for Federal Aviation Administration Airframe Licensure at approximately $8,000 each in training costs.</a:t>
            </a:r>
            <a:endParaRPr lang="en-US" dirty="0"/>
          </a:p>
        </p:txBody>
      </p:sp>
      <p:sp>
        <p:nvSpPr>
          <p:cNvPr id="13" name="Snip Single Corner Rectangle 12"/>
          <p:cNvSpPr/>
          <p:nvPr/>
        </p:nvSpPr>
        <p:spPr>
          <a:xfrm>
            <a:off x="1966612" y="3689631"/>
            <a:ext cx="6777304" cy="1561659"/>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142480" y="3787464"/>
            <a:ext cx="6222274" cy="1323439"/>
          </a:xfrm>
          <a:prstGeom prst="rect">
            <a:avLst/>
          </a:prstGeom>
          <a:noFill/>
        </p:spPr>
        <p:txBody>
          <a:bodyPr wrap="square" rtlCol="0">
            <a:spAutoFit/>
          </a:bodyPr>
          <a:lstStyle/>
          <a:p>
            <a:pPr algn="ctr"/>
            <a:r>
              <a:rPr lang="en-US" sz="2000" dirty="0"/>
              <a:t>Illinois Job Training and Economic Development (JTED) grant coordinated by Department of Commerce and Economic Opportunity offset $7,000 per participant costs for first cohort.</a:t>
            </a:r>
          </a:p>
        </p:txBody>
      </p:sp>
      <p:sp>
        <p:nvSpPr>
          <p:cNvPr id="15" name="Snip Single Corner Rectangle 14"/>
          <p:cNvSpPr/>
          <p:nvPr/>
        </p:nvSpPr>
        <p:spPr>
          <a:xfrm>
            <a:off x="1966612" y="5297135"/>
            <a:ext cx="6777304" cy="1561659"/>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053932" y="5564293"/>
            <a:ext cx="6399371" cy="1015663"/>
          </a:xfrm>
          <a:prstGeom prst="rect">
            <a:avLst/>
          </a:prstGeom>
          <a:noFill/>
        </p:spPr>
        <p:txBody>
          <a:bodyPr wrap="square" rtlCol="0">
            <a:spAutoFit/>
          </a:bodyPr>
          <a:lstStyle/>
          <a:p>
            <a:pPr algn="ctr"/>
            <a:r>
              <a:rPr lang="en-US" sz="2000" dirty="0"/>
              <a:t>Second cohort currently underway. Employer risk tolerance increased thanks to public subsidy helping prove concept in first round of training.</a:t>
            </a:r>
            <a:endParaRPr lang="en-US" dirty="0"/>
          </a:p>
        </p:txBody>
      </p:sp>
      <p:cxnSp>
        <p:nvCxnSpPr>
          <p:cNvPr id="8" name="Straight Connector 7"/>
          <p:cNvCxnSpPr/>
          <p:nvPr/>
        </p:nvCxnSpPr>
        <p:spPr>
          <a:xfrm rot="5400000">
            <a:off x="-1463183" y="3429000"/>
            <a:ext cx="68580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256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kgd.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sp>
        <p:nvSpPr>
          <p:cNvPr id="6" name="Rectangle 5"/>
          <p:cNvSpPr/>
          <p:nvPr/>
        </p:nvSpPr>
        <p:spPr>
          <a:xfrm>
            <a:off x="0" y="2624436"/>
            <a:ext cx="1965023" cy="12540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WIC_H_286U_TM_OL.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275466" y="2961290"/>
            <a:ext cx="1397806" cy="595126"/>
          </a:xfrm>
          <a:prstGeom prst="rect">
            <a:avLst/>
          </a:prstGeom>
        </p:spPr>
      </p:pic>
      <p:sp>
        <p:nvSpPr>
          <p:cNvPr id="9" name="TextBox 8"/>
          <p:cNvSpPr txBox="1"/>
          <p:nvPr/>
        </p:nvSpPr>
        <p:spPr>
          <a:xfrm>
            <a:off x="2231029" y="274638"/>
            <a:ext cx="6512887" cy="584776"/>
          </a:xfrm>
          <a:prstGeom prst="rect">
            <a:avLst/>
          </a:prstGeom>
          <a:noFill/>
        </p:spPr>
        <p:txBody>
          <a:bodyPr wrap="square" rtlCol="0">
            <a:spAutoFit/>
          </a:bodyPr>
          <a:lstStyle/>
          <a:p>
            <a:pPr algn="ctr"/>
            <a:r>
              <a:rPr lang="en-US" sz="3200" b="1" spc="300" dirty="0">
                <a:solidFill>
                  <a:schemeClr val="bg1"/>
                </a:solidFill>
                <a:latin typeface="Myriad Pro"/>
                <a:cs typeface="Myriad Pro"/>
              </a:rPr>
              <a:t>Service Integration</a:t>
            </a:r>
          </a:p>
        </p:txBody>
      </p:sp>
      <p:sp>
        <p:nvSpPr>
          <p:cNvPr id="10" name="TextBox 9"/>
          <p:cNvSpPr txBox="1"/>
          <p:nvPr/>
        </p:nvSpPr>
        <p:spPr>
          <a:xfrm>
            <a:off x="2480353" y="986863"/>
            <a:ext cx="6136223" cy="5078313"/>
          </a:xfrm>
          <a:prstGeom prst="rect">
            <a:avLst/>
          </a:prstGeom>
          <a:noFill/>
        </p:spPr>
        <p:txBody>
          <a:bodyPr wrap="square" rtlCol="0">
            <a:spAutoFit/>
          </a:bodyPr>
          <a:lstStyle/>
          <a:p>
            <a:r>
              <a:rPr lang="en-US" dirty="0">
                <a:solidFill>
                  <a:schemeClr val="bg1"/>
                </a:solidFill>
              </a:rPr>
              <a:t>Program success relies on leveraging complementary resources from local, state, and federal organizations.</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11" name="Snip Single Corner Rectangle 10"/>
          <p:cNvSpPr/>
          <p:nvPr/>
        </p:nvSpPr>
        <p:spPr>
          <a:xfrm>
            <a:off x="1966612" y="2076486"/>
            <a:ext cx="6777304" cy="1561659"/>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231029" y="2193222"/>
            <a:ext cx="5954893" cy="1754326"/>
          </a:xfrm>
          <a:prstGeom prst="rect">
            <a:avLst/>
          </a:prstGeom>
          <a:noFill/>
        </p:spPr>
        <p:txBody>
          <a:bodyPr wrap="square" rtlCol="0">
            <a:spAutoFit/>
          </a:bodyPr>
          <a:lstStyle/>
          <a:p>
            <a:pPr algn="ctr"/>
            <a:r>
              <a:rPr lang="en-US" sz="2400" dirty="0"/>
              <a:t>Flexibility from Illinois DCEO allowed grant modification that made West Star Aviation Academy possible.</a:t>
            </a:r>
          </a:p>
          <a:p>
            <a:endParaRPr lang="en-US" dirty="0"/>
          </a:p>
          <a:p>
            <a:endParaRPr lang="en-US" dirty="0"/>
          </a:p>
        </p:txBody>
      </p:sp>
      <p:sp>
        <p:nvSpPr>
          <p:cNvPr id="13" name="Snip Single Corner Rectangle 12"/>
          <p:cNvSpPr/>
          <p:nvPr/>
        </p:nvSpPr>
        <p:spPr>
          <a:xfrm>
            <a:off x="1977784" y="3638145"/>
            <a:ext cx="6777304" cy="1658990"/>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214347" y="3708971"/>
            <a:ext cx="6222274" cy="2339102"/>
          </a:xfrm>
          <a:prstGeom prst="rect">
            <a:avLst/>
          </a:prstGeom>
          <a:noFill/>
        </p:spPr>
        <p:txBody>
          <a:bodyPr wrap="square" rtlCol="0">
            <a:spAutoFit/>
          </a:bodyPr>
          <a:lstStyle/>
          <a:p>
            <a:pPr algn="ctr"/>
            <a:r>
              <a:rPr lang="en-US" sz="2400" dirty="0"/>
              <a:t>Sharing of information and resources between Local Workforce Areas, area businesses and employers, and training providers</a:t>
            </a:r>
          </a:p>
          <a:p>
            <a:endParaRPr lang="en-US" sz="2000" dirty="0"/>
          </a:p>
          <a:p>
            <a:endParaRPr lang="en-US" dirty="0"/>
          </a:p>
          <a:p>
            <a:endParaRPr lang="en-US" dirty="0"/>
          </a:p>
          <a:p>
            <a:endParaRPr lang="en-US" dirty="0"/>
          </a:p>
        </p:txBody>
      </p:sp>
      <p:sp>
        <p:nvSpPr>
          <p:cNvPr id="15" name="Snip Single Corner Rectangle 14"/>
          <p:cNvSpPr/>
          <p:nvPr/>
        </p:nvSpPr>
        <p:spPr>
          <a:xfrm>
            <a:off x="1983546" y="5297135"/>
            <a:ext cx="6777304" cy="1561659"/>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053932" y="5520870"/>
            <a:ext cx="6399371" cy="2339102"/>
          </a:xfrm>
          <a:prstGeom prst="rect">
            <a:avLst/>
          </a:prstGeom>
          <a:noFill/>
        </p:spPr>
        <p:txBody>
          <a:bodyPr wrap="square" rtlCol="0">
            <a:spAutoFit/>
          </a:bodyPr>
          <a:lstStyle/>
          <a:p>
            <a:pPr algn="ctr"/>
            <a:r>
              <a:rPr lang="en-US" sz="2400" dirty="0"/>
              <a:t>Culture of Collaboration in EDR 9 benefits workforce and economic development across Southwestern Illinois</a:t>
            </a:r>
          </a:p>
          <a:p>
            <a:endParaRPr lang="en-US" sz="2000" dirty="0"/>
          </a:p>
          <a:p>
            <a:endParaRPr lang="en-US" dirty="0"/>
          </a:p>
          <a:p>
            <a:endParaRPr lang="en-US" dirty="0"/>
          </a:p>
          <a:p>
            <a:endParaRPr lang="en-US" dirty="0"/>
          </a:p>
        </p:txBody>
      </p:sp>
      <p:cxnSp>
        <p:nvCxnSpPr>
          <p:cNvPr id="8" name="Straight Connector 7"/>
          <p:cNvCxnSpPr/>
          <p:nvPr/>
        </p:nvCxnSpPr>
        <p:spPr>
          <a:xfrm rot="5400000">
            <a:off x="-1463183" y="3429000"/>
            <a:ext cx="68580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6158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CDACB399-06D9-9847-A09C-498A3ABFBC6F}"/>
              </a:ext>
            </a:extLst>
          </p:cNvPr>
          <p:cNvSpPr txBox="1">
            <a:spLocks/>
          </p:cNvSpPr>
          <p:nvPr/>
        </p:nvSpPr>
        <p:spPr>
          <a:xfrm>
            <a:off x="486697" y="629267"/>
            <a:ext cx="6939116" cy="101665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9525" defTabSz="457200">
              <a:spcAft>
                <a:spcPts val="600"/>
              </a:spcAft>
            </a:pPr>
            <a:r>
              <a:rPr lang="en-US" sz="3300" b="0" dirty="0">
                <a:solidFill>
                  <a:srgbClr val="EBEBEB"/>
                </a:solidFill>
              </a:rPr>
              <a:t>Local Workforce Area (LWIA 22)</a:t>
            </a:r>
          </a:p>
        </p:txBody>
      </p:sp>
      <p:sp>
        <p:nvSpPr>
          <p:cNvPr id="6" name="Slide Number Placeholder 5">
            <a:extLst>
              <a:ext uri="{FF2B5EF4-FFF2-40B4-BE49-F238E27FC236}">
                <a16:creationId xmlns:a16="http://schemas.microsoft.com/office/drawing/2014/main" id="{D634D88E-49E4-814F-81DA-FEBC5B636329}"/>
              </a:ext>
            </a:extLst>
          </p:cNvPr>
          <p:cNvSpPr txBox="1">
            <a:spLocks/>
          </p:cNvSpPr>
          <p:nvPr/>
        </p:nvSpPr>
        <p:spPr>
          <a:xfrm>
            <a:off x="8097993" y="5989710"/>
            <a:ext cx="364507" cy="224823"/>
          </a:xfrm>
          <a:prstGeom prst="rect">
            <a:avLst/>
          </a:prstGeom>
        </p:spPr>
        <p:txBody>
          <a:bodyPr vert="horz" lIns="68580" tIns="34290" rIns="68580" bIns="3429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a:spcAft>
                <a:spcPts val="600"/>
              </a:spcAft>
            </a:pPr>
            <a:fld id="{2186CB9B-E434-4C4C-A86C-2F6DEEA160B9}" type="slidenum">
              <a:rPr lang="en-US" sz="810" b="1" kern="1200">
                <a:solidFill>
                  <a:srgbClr val="979797"/>
                </a:solidFill>
                <a:latin typeface="Arial" panose="020B0604020202020204" pitchFamily="34" charset="0"/>
                <a:ea typeface="+mn-ea"/>
                <a:cs typeface="Arial" panose="020B0604020202020204" pitchFamily="34" charset="0"/>
              </a:rPr>
              <a:pPr algn="ctr" defTabSz="822960">
                <a:spcAft>
                  <a:spcPts val="600"/>
                </a:spcAft>
              </a:pPr>
              <a:t>14</a:t>
            </a:fld>
            <a:endParaRPr lang="en-US" sz="900">
              <a:latin typeface="Arial" panose="020B0604020202020204" pitchFamily="34" charset="0"/>
              <a:cs typeface="Arial" panose="020B0604020202020204" pitchFamily="34" charset="0"/>
            </a:endParaRPr>
          </a:p>
        </p:txBody>
      </p:sp>
      <p:sp>
        <p:nvSpPr>
          <p:cNvPr id="2" name="Google Shape;776;p59">
            <a:extLst>
              <a:ext uri="{FF2B5EF4-FFF2-40B4-BE49-F238E27FC236}">
                <a16:creationId xmlns:a16="http://schemas.microsoft.com/office/drawing/2014/main" id="{3074E9EC-39D4-8193-1A8D-C2E6C016CFAE}"/>
              </a:ext>
            </a:extLst>
          </p:cNvPr>
          <p:cNvSpPr txBox="1">
            <a:spLocks/>
          </p:cNvSpPr>
          <p:nvPr/>
        </p:nvSpPr>
        <p:spPr>
          <a:xfrm>
            <a:off x="845383" y="1632482"/>
            <a:ext cx="5229492" cy="3844865"/>
          </a:xfrm>
          <a:prstGeom prst="rect">
            <a:avLst/>
          </a:prstGeom>
        </p:spPr>
        <p:txBody>
          <a:bodyPr spcFirstLastPara="1" vert="horz" wrap="square" lIns="68569" tIns="68569" rIns="68569" bIns="68569" rtlCol="0" anchor="ctr" anchorCtr="0">
            <a:noAutofit/>
          </a:bodyPr>
          <a:lstStyle/>
          <a:p>
            <a:pPr algn="ctr" defTabSz="411480">
              <a:spcAft>
                <a:spcPts val="600"/>
              </a:spcAft>
            </a:pPr>
            <a:r>
              <a:rPr 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West Star </a:t>
            </a:r>
          </a:p>
          <a:p>
            <a:pPr algn="ctr" defTabSz="411480">
              <a:spcAft>
                <a:spcPts val="600"/>
              </a:spcAft>
            </a:pPr>
            <a:r>
              <a:rPr 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Apprenticeship Academy</a:t>
            </a:r>
            <a:r>
              <a:rPr lang="en-US" sz="2160" b="1" kern="1200" dirty="0">
                <a:solidFill>
                  <a:schemeClr val="bg1"/>
                </a:solidFill>
                <a:latin typeface="Arial" panose="020B0604020202020204" pitchFamily="34" charset="0"/>
                <a:ea typeface="+mn-ea"/>
                <a:cs typeface="Arial" panose="020B0604020202020204" pitchFamily="34" charset="0"/>
              </a:rPr>
              <a:t>:</a:t>
            </a:r>
          </a:p>
          <a:p>
            <a:pPr defTabSz="411480">
              <a:spcAft>
                <a:spcPts val="600"/>
              </a:spcAft>
            </a:pPr>
            <a:endParaRPr lang="en-US" sz="2160" b="1" kern="1200" dirty="0">
              <a:solidFill>
                <a:srgbClr val="FF0000"/>
              </a:solidFill>
              <a:latin typeface="Arial" panose="020B0604020202020204" pitchFamily="34" charset="0"/>
              <a:ea typeface="+mn-ea"/>
              <a:cs typeface="Arial" panose="020B0604020202020204" pitchFamily="34" charset="0"/>
            </a:endParaRPr>
          </a:p>
          <a:p>
            <a:pPr marL="411480" lvl="1" defTabSz="411480">
              <a:spcAft>
                <a:spcPts val="600"/>
              </a:spcAft>
              <a:buFont typeface="Arial" panose="020B0604020202020204" pitchFamily="34" charset="0"/>
              <a:buChar char="•"/>
            </a:pPr>
            <a:r>
              <a:rPr lang="en-US" sz="2000" kern="1200" dirty="0">
                <a:solidFill>
                  <a:srgbClr val="FFFF00"/>
                </a:solidFill>
                <a:latin typeface="Tahoma" panose="020B0604030504040204" pitchFamily="34" charset="0"/>
                <a:ea typeface="Tahoma" panose="020B0604030504040204" pitchFamily="34" charset="0"/>
                <a:cs typeface="Tahoma" panose="020B0604030504040204" pitchFamily="34" charset="0"/>
              </a:rPr>
              <a:t>Create OJT Contract with West Star</a:t>
            </a:r>
          </a:p>
          <a:p>
            <a:pPr marL="411480" lvl="1" defTabSz="411480">
              <a:spcAft>
                <a:spcPts val="600"/>
              </a:spcAft>
              <a:buFont typeface="Arial" panose="020B0604020202020204" pitchFamily="34" charset="0"/>
              <a:buChar char="•"/>
            </a:pPr>
            <a:r>
              <a:rPr lang="en-US" sz="2000" kern="1200" dirty="0">
                <a:solidFill>
                  <a:srgbClr val="FFFF00"/>
                </a:solidFill>
                <a:latin typeface="Tahoma" panose="020B0604030504040204" pitchFamily="34" charset="0"/>
                <a:ea typeface="Tahoma" panose="020B0604030504040204" pitchFamily="34" charset="0"/>
                <a:cs typeface="Tahoma" panose="020B0604030504040204" pitchFamily="34" charset="0"/>
              </a:rPr>
              <a:t>Provide OJT Reimbursements</a:t>
            </a:r>
          </a:p>
          <a:p>
            <a:pPr marL="411480" lvl="1" defTabSz="411480">
              <a:spcAft>
                <a:spcPts val="600"/>
              </a:spcAft>
              <a:buFont typeface="Arial" panose="020B0604020202020204" pitchFamily="34" charset="0"/>
              <a:buChar char="•"/>
            </a:pPr>
            <a:r>
              <a:rPr lang="en-US" sz="2000" kern="1200" dirty="0">
                <a:solidFill>
                  <a:srgbClr val="FFFF00"/>
                </a:solidFill>
                <a:latin typeface="Tahoma" panose="020B0604030504040204" pitchFamily="34" charset="0"/>
                <a:ea typeface="Tahoma" panose="020B0604030504040204" pitchFamily="34" charset="0"/>
                <a:cs typeface="Tahoma" panose="020B0604030504040204" pitchFamily="34" charset="0"/>
              </a:rPr>
              <a:t>3 of 25 participants eligible for OJT 	reimbursements in first class</a:t>
            </a:r>
          </a:p>
          <a:p>
            <a:pPr marL="411480" lvl="1" defTabSz="411480">
              <a:spcAft>
                <a:spcPts val="600"/>
              </a:spcAft>
              <a:buFont typeface="Arial" panose="020B0604020202020204" pitchFamily="34" charset="0"/>
              <a:buChar char="•"/>
            </a:pP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5</a:t>
            </a:r>
            <a:r>
              <a:rPr lang="en-US" sz="2000" kern="1200" dirty="0">
                <a:solidFill>
                  <a:srgbClr val="FFFF00"/>
                </a:solidFill>
                <a:latin typeface="Tahoma" panose="020B0604030504040204" pitchFamily="34" charset="0"/>
                <a:ea typeface="Tahoma" panose="020B0604030504040204" pitchFamily="34" charset="0"/>
                <a:cs typeface="Tahoma" panose="020B0604030504040204" pitchFamily="34" charset="0"/>
              </a:rPr>
              <a:t> of 25 participants eligible for OJT 	reimbursements in current class</a:t>
            </a:r>
          </a:p>
          <a:p>
            <a:pPr marL="411480" lvl="1" defTabSz="411480">
              <a:spcAft>
                <a:spcPts val="600"/>
              </a:spcAft>
            </a:pPr>
            <a:endParaRPr lang="en-US" sz="2000" kern="1200" dirty="0">
              <a:solidFill>
                <a:srgbClr val="FFFF00"/>
              </a:solidFill>
              <a:latin typeface="Tahoma" panose="020B0604030504040204" pitchFamily="34" charset="0"/>
              <a:ea typeface="Tahoma" panose="020B0604030504040204" pitchFamily="34" charset="0"/>
              <a:cs typeface="Tahoma" panose="020B0604030504040204" pitchFamily="34" charset="0"/>
            </a:endParaRPr>
          </a:p>
          <a:p>
            <a:pPr marL="411480" lvl="1" defTabSz="411480">
              <a:spcAft>
                <a:spcPts val="600"/>
              </a:spcAft>
              <a:buFont typeface="Arial" panose="020B0604020202020204" pitchFamily="34" charset="0"/>
              <a:buChar char="•"/>
            </a:pPr>
            <a:endPar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6" descr="Madison County Employment and Training | LinkedIn">
            <a:extLst>
              <a:ext uri="{FF2B5EF4-FFF2-40B4-BE49-F238E27FC236}">
                <a16:creationId xmlns:a16="http://schemas.microsoft.com/office/drawing/2014/main" id="{F045A329-1848-B888-C7EF-842D5C873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608" y="2857380"/>
            <a:ext cx="2435385" cy="2435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256617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CDACB399-06D9-9847-A09C-498A3ABFBC6F}"/>
              </a:ext>
            </a:extLst>
          </p:cNvPr>
          <p:cNvSpPr txBox="1">
            <a:spLocks/>
          </p:cNvSpPr>
          <p:nvPr/>
        </p:nvSpPr>
        <p:spPr>
          <a:xfrm>
            <a:off x="486697" y="629267"/>
            <a:ext cx="6939116" cy="101665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9525" defTabSz="457200">
              <a:spcAft>
                <a:spcPts val="600"/>
              </a:spcAft>
            </a:pPr>
            <a:r>
              <a:rPr lang="en-US" sz="3300" b="0">
                <a:solidFill>
                  <a:srgbClr val="EBEBEB"/>
                </a:solidFill>
              </a:rPr>
              <a:t>Local Workforce Area (LWIA 22)</a:t>
            </a:r>
          </a:p>
        </p:txBody>
      </p:sp>
      <p:sp>
        <p:nvSpPr>
          <p:cNvPr id="6" name="Slide Number Placeholder 5">
            <a:extLst>
              <a:ext uri="{FF2B5EF4-FFF2-40B4-BE49-F238E27FC236}">
                <a16:creationId xmlns:a16="http://schemas.microsoft.com/office/drawing/2014/main" id="{D634D88E-49E4-814F-81DA-FEBC5B636329}"/>
              </a:ext>
            </a:extLst>
          </p:cNvPr>
          <p:cNvSpPr txBox="1">
            <a:spLocks/>
          </p:cNvSpPr>
          <p:nvPr/>
        </p:nvSpPr>
        <p:spPr>
          <a:xfrm>
            <a:off x="8097993" y="5989710"/>
            <a:ext cx="364507" cy="224823"/>
          </a:xfrm>
          <a:prstGeom prst="rect">
            <a:avLst/>
          </a:prstGeom>
        </p:spPr>
        <p:txBody>
          <a:bodyPr vert="horz" lIns="68580" tIns="34290" rIns="68580" bIns="3429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22960">
              <a:spcAft>
                <a:spcPts val="600"/>
              </a:spcAft>
            </a:pPr>
            <a:fld id="{2186CB9B-E434-4C4C-A86C-2F6DEEA160B9}" type="slidenum">
              <a:rPr lang="en-US" sz="810" b="1" kern="1200">
                <a:solidFill>
                  <a:srgbClr val="979797"/>
                </a:solidFill>
                <a:latin typeface="Arial" panose="020B0604020202020204" pitchFamily="34" charset="0"/>
                <a:ea typeface="+mn-ea"/>
                <a:cs typeface="Arial" panose="020B0604020202020204" pitchFamily="34" charset="0"/>
              </a:rPr>
              <a:pPr algn="ctr" defTabSz="822960">
                <a:spcAft>
                  <a:spcPts val="600"/>
                </a:spcAft>
              </a:pPr>
              <a:t>15</a:t>
            </a:fld>
            <a:endParaRPr lang="en-US" sz="900">
              <a:latin typeface="Arial" panose="020B0604020202020204" pitchFamily="34" charset="0"/>
              <a:cs typeface="Arial" panose="020B0604020202020204" pitchFamily="34" charset="0"/>
            </a:endParaRPr>
          </a:p>
        </p:txBody>
      </p:sp>
      <p:sp>
        <p:nvSpPr>
          <p:cNvPr id="2" name="Google Shape;776;p59">
            <a:extLst>
              <a:ext uri="{FF2B5EF4-FFF2-40B4-BE49-F238E27FC236}">
                <a16:creationId xmlns:a16="http://schemas.microsoft.com/office/drawing/2014/main" id="{3074E9EC-39D4-8193-1A8D-C2E6C016CFAE}"/>
              </a:ext>
            </a:extLst>
          </p:cNvPr>
          <p:cNvSpPr txBox="1">
            <a:spLocks/>
          </p:cNvSpPr>
          <p:nvPr/>
        </p:nvSpPr>
        <p:spPr>
          <a:xfrm>
            <a:off x="818224" y="1651863"/>
            <a:ext cx="4164038" cy="4562670"/>
          </a:xfrm>
          <a:prstGeom prst="rect">
            <a:avLst/>
          </a:prstGeom>
        </p:spPr>
        <p:txBody>
          <a:bodyPr spcFirstLastPara="1" vert="horz" wrap="square" lIns="68569" tIns="68569" rIns="68569" bIns="68569" rtlCol="0" anchor="ctr" anchorCtr="0">
            <a:noAutofit/>
          </a:bodyPr>
          <a:lstStyle/>
          <a:p>
            <a:pPr algn="ctr" defTabSz="411480">
              <a:spcAft>
                <a:spcPts val="600"/>
              </a:spcAft>
            </a:pPr>
            <a:r>
              <a:rPr lang="en-US" sz="2800" b="1" kern="1200" dirty="0">
                <a:solidFill>
                  <a:schemeClr val="bg1"/>
                </a:solidFill>
                <a:latin typeface="Tahoma" panose="020B0604030504040204" pitchFamily="34" charset="0"/>
                <a:ea typeface="Tahoma" panose="020B0604030504040204" pitchFamily="34" charset="0"/>
                <a:cs typeface="Tahoma" panose="020B0604030504040204" pitchFamily="34" charset="0"/>
              </a:rPr>
              <a:t>West Star – Madison County Employment &amp; Training:</a:t>
            </a:r>
          </a:p>
          <a:p>
            <a:pPr defTabSz="411480">
              <a:spcAft>
                <a:spcPts val="600"/>
              </a:spcAft>
            </a:pPr>
            <a:endParaRPr lang="en-US" sz="2160" b="1" kern="1200" dirty="0">
              <a:solidFill>
                <a:srgbClr val="35A5B7"/>
              </a:solidFill>
              <a:latin typeface="Arial" panose="020B0604020202020204" pitchFamily="34" charset="0"/>
              <a:ea typeface="+mn-ea"/>
              <a:cs typeface="Arial" panose="020B0604020202020204" pitchFamily="34" charset="0"/>
            </a:endParaRPr>
          </a:p>
          <a:p>
            <a:pPr marL="411480" lvl="1" defTabSz="411480">
              <a:spcAft>
                <a:spcPts val="600"/>
              </a:spcAft>
              <a:buFont typeface="Arial" panose="020B0604020202020204" pitchFamily="34" charset="0"/>
              <a:buChar char="•"/>
            </a:pPr>
            <a:r>
              <a:rPr lang="en-US" sz="2000" kern="1200" dirty="0">
                <a:solidFill>
                  <a:srgbClr val="FFFF00"/>
                </a:solidFill>
                <a:latin typeface="Tahoma" panose="020B0604030504040204" pitchFamily="34" charset="0"/>
                <a:ea typeface="Tahoma" panose="020B0604030504040204" pitchFamily="34" charset="0"/>
                <a:cs typeface="Tahoma" panose="020B0604030504040204" pitchFamily="34" charset="0"/>
              </a:rPr>
              <a:t>Provide OJT Reimbursement for  apprentices in traditional apprenticeship program </a:t>
            </a:r>
          </a:p>
          <a:p>
            <a:pPr marL="411480" lvl="1" defTabSz="411480">
              <a:spcAft>
                <a:spcPts val="600"/>
              </a:spcAft>
              <a:buFont typeface="Arial" panose="020B0604020202020204" pitchFamily="34" charset="0"/>
              <a:buChar char="•"/>
            </a:pP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High School Student with a Disability Apprenticeship Program </a:t>
            </a:r>
          </a:p>
          <a:p>
            <a:pPr marL="411480" lvl="1" defTabSz="411480">
              <a:spcAft>
                <a:spcPts val="600"/>
              </a:spcAft>
              <a:buFont typeface="Arial" panose="020B0604020202020204" pitchFamily="34" charset="0"/>
              <a:buChar char="•"/>
            </a:pPr>
            <a:r>
              <a:rPr lang="en-US" sz="2000" kern="1200" dirty="0">
                <a:solidFill>
                  <a:srgbClr val="FFFF00"/>
                </a:solidFill>
                <a:latin typeface="Tahoma" panose="020B0604030504040204" pitchFamily="34" charset="0"/>
                <a:ea typeface="Tahoma" panose="020B0604030504040204" pitchFamily="34" charset="0"/>
                <a:cs typeface="Tahoma" panose="020B0604030504040204" pitchFamily="34" charset="0"/>
              </a:rPr>
              <a:t>Incumbent Worker Training for West Star </a:t>
            </a:r>
            <a:r>
              <a:rPr lang="en-US" sz="2000" dirty="0">
                <a:solidFill>
                  <a:srgbClr val="FFFF00"/>
                </a:solidFill>
                <a:latin typeface="Tahoma" panose="020B0604030504040204" pitchFamily="34" charset="0"/>
                <a:ea typeface="Tahoma" panose="020B0604030504040204" pitchFamily="34" charset="0"/>
                <a:cs typeface="Tahoma" panose="020B0604030504040204" pitchFamily="34" charset="0"/>
              </a:rPr>
              <a:t>Staff </a:t>
            </a:r>
            <a:endParaRPr lang="en-US" sz="2000" kern="12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6" descr="Madison County Employment and Training | LinkedIn">
            <a:extLst>
              <a:ext uri="{FF2B5EF4-FFF2-40B4-BE49-F238E27FC236}">
                <a16:creationId xmlns:a16="http://schemas.microsoft.com/office/drawing/2014/main" id="{F045A329-1848-B888-C7EF-842D5C873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2608" y="2857380"/>
            <a:ext cx="2435385" cy="2435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0609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kgd.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sp>
        <p:nvSpPr>
          <p:cNvPr id="6" name="Rectangle 5"/>
          <p:cNvSpPr/>
          <p:nvPr/>
        </p:nvSpPr>
        <p:spPr>
          <a:xfrm>
            <a:off x="0" y="2624436"/>
            <a:ext cx="1965023" cy="12540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WIC_H_286U_TM_OL.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275466" y="2961290"/>
            <a:ext cx="1397806" cy="595126"/>
          </a:xfrm>
          <a:prstGeom prst="rect">
            <a:avLst/>
          </a:prstGeom>
        </p:spPr>
      </p:pic>
      <p:sp>
        <p:nvSpPr>
          <p:cNvPr id="9" name="TextBox 8"/>
          <p:cNvSpPr txBox="1"/>
          <p:nvPr/>
        </p:nvSpPr>
        <p:spPr>
          <a:xfrm>
            <a:off x="2231029" y="274638"/>
            <a:ext cx="6512887" cy="584776"/>
          </a:xfrm>
          <a:prstGeom prst="rect">
            <a:avLst/>
          </a:prstGeom>
          <a:noFill/>
        </p:spPr>
        <p:txBody>
          <a:bodyPr wrap="square" rtlCol="0">
            <a:spAutoFit/>
          </a:bodyPr>
          <a:lstStyle/>
          <a:p>
            <a:pPr algn="ctr"/>
            <a:r>
              <a:rPr lang="en-US" sz="3200" b="1" spc="300" dirty="0">
                <a:solidFill>
                  <a:schemeClr val="bg1"/>
                </a:solidFill>
                <a:latin typeface="Myriad Pro"/>
                <a:cs typeface="Myriad Pro"/>
              </a:rPr>
              <a:t>Apprenticeship Accelerator</a:t>
            </a:r>
          </a:p>
        </p:txBody>
      </p:sp>
      <p:sp>
        <p:nvSpPr>
          <p:cNvPr id="10" name="TextBox 9"/>
          <p:cNvSpPr txBox="1"/>
          <p:nvPr/>
        </p:nvSpPr>
        <p:spPr>
          <a:xfrm>
            <a:off x="2480353" y="986863"/>
            <a:ext cx="6136223" cy="5355312"/>
          </a:xfrm>
          <a:prstGeom prst="rect">
            <a:avLst/>
          </a:prstGeom>
          <a:noFill/>
        </p:spPr>
        <p:txBody>
          <a:bodyPr wrap="square" rtlCol="0">
            <a:spAutoFit/>
          </a:bodyPr>
          <a:lstStyle/>
          <a:p>
            <a:r>
              <a:rPr lang="en-US" dirty="0">
                <a:solidFill>
                  <a:schemeClr val="bg1"/>
                </a:solidFill>
              </a:rPr>
              <a:t>Funded through Illinois Department of Commerce and Economic Opportunity’s Job Training and Economic Development (JTED) Program.</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11" name="Snip Single Corner Rectangle 10"/>
          <p:cNvSpPr/>
          <p:nvPr/>
        </p:nvSpPr>
        <p:spPr>
          <a:xfrm>
            <a:off x="1966612" y="2076486"/>
            <a:ext cx="6777304" cy="1561659"/>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231029" y="2034301"/>
            <a:ext cx="5954893" cy="1569660"/>
          </a:xfrm>
          <a:prstGeom prst="rect">
            <a:avLst/>
          </a:prstGeom>
          <a:noFill/>
        </p:spPr>
        <p:txBody>
          <a:bodyPr wrap="square" rtlCol="0">
            <a:spAutoFit/>
          </a:bodyPr>
          <a:lstStyle/>
          <a:p>
            <a:pPr algn="ctr"/>
            <a:r>
              <a:rPr lang="en-US" sz="2400" dirty="0"/>
              <a:t>Financial Incentives provided to employers who utilized Registered Apprenticeship as a</a:t>
            </a:r>
          </a:p>
          <a:p>
            <a:pPr algn="ctr"/>
            <a:r>
              <a:rPr lang="en-US" sz="2400" dirty="0"/>
              <a:t>Workforce Development Tool</a:t>
            </a:r>
            <a:endParaRPr lang="en-US" dirty="0"/>
          </a:p>
        </p:txBody>
      </p:sp>
      <p:sp>
        <p:nvSpPr>
          <p:cNvPr id="13" name="Snip Single Corner Rectangle 12"/>
          <p:cNvSpPr/>
          <p:nvPr/>
        </p:nvSpPr>
        <p:spPr>
          <a:xfrm>
            <a:off x="1966612" y="3638145"/>
            <a:ext cx="6777304" cy="1658196"/>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221842" y="3870295"/>
            <a:ext cx="6222274" cy="1200329"/>
          </a:xfrm>
          <a:prstGeom prst="rect">
            <a:avLst/>
          </a:prstGeom>
          <a:noFill/>
        </p:spPr>
        <p:txBody>
          <a:bodyPr wrap="square" rtlCol="0">
            <a:spAutoFit/>
          </a:bodyPr>
          <a:lstStyle/>
          <a:p>
            <a:pPr algn="ctr"/>
            <a:r>
              <a:rPr lang="en-US" sz="2400" dirty="0"/>
              <a:t>Southwestern Illinois College is a registered intermediary with the US Department of Labor in 18 occupations</a:t>
            </a:r>
            <a:endParaRPr lang="en-US" dirty="0"/>
          </a:p>
        </p:txBody>
      </p:sp>
      <p:sp>
        <p:nvSpPr>
          <p:cNvPr id="15" name="Snip Single Corner Rectangle 14"/>
          <p:cNvSpPr/>
          <p:nvPr/>
        </p:nvSpPr>
        <p:spPr>
          <a:xfrm>
            <a:off x="1966612" y="5297135"/>
            <a:ext cx="6777304" cy="1561659"/>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053932" y="5520870"/>
            <a:ext cx="6399371" cy="1200329"/>
          </a:xfrm>
          <a:prstGeom prst="rect">
            <a:avLst/>
          </a:prstGeom>
          <a:noFill/>
        </p:spPr>
        <p:txBody>
          <a:bodyPr wrap="square" rtlCol="0">
            <a:spAutoFit/>
          </a:bodyPr>
          <a:lstStyle/>
          <a:p>
            <a:pPr algn="ctr"/>
            <a:r>
              <a:rPr lang="en-US" sz="2400" dirty="0"/>
              <a:t>Barrier Reduction Funding utilized </a:t>
            </a:r>
          </a:p>
          <a:p>
            <a:pPr algn="ctr"/>
            <a:r>
              <a:rPr lang="en-US" sz="2400" dirty="0"/>
              <a:t>to support persistence, </a:t>
            </a:r>
          </a:p>
          <a:p>
            <a:pPr algn="ctr"/>
            <a:r>
              <a:rPr lang="en-US" sz="2400" dirty="0"/>
              <a:t>retention, and completion</a:t>
            </a:r>
            <a:endParaRPr lang="en-US" sz="2000" dirty="0"/>
          </a:p>
        </p:txBody>
      </p:sp>
      <p:cxnSp>
        <p:nvCxnSpPr>
          <p:cNvPr id="8" name="Straight Connector 7"/>
          <p:cNvCxnSpPr/>
          <p:nvPr/>
        </p:nvCxnSpPr>
        <p:spPr>
          <a:xfrm rot="5400000">
            <a:off x="-1463183" y="3429000"/>
            <a:ext cx="68580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3868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7C957-1CEE-DFD5-0BDA-EE0F77ABC5DD}"/>
              </a:ext>
            </a:extLst>
          </p:cNvPr>
          <p:cNvSpPr>
            <a:spLocks noGrp="1"/>
          </p:cNvSpPr>
          <p:nvPr>
            <p:ph type="title"/>
          </p:nvPr>
        </p:nvSpPr>
        <p:spPr>
          <a:xfrm>
            <a:off x="3400120" y="3343253"/>
            <a:ext cx="5147843" cy="1162724"/>
          </a:xfrm>
        </p:spPr>
        <p:txBody>
          <a:bodyPr>
            <a:normAutofit/>
          </a:bodyPr>
          <a:lstStyle/>
          <a:p>
            <a:r>
              <a:rPr lang="en-US" b="1" dirty="0">
                <a:solidFill>
                  <a:srgbClr val="FF0000"/>
                </a:solidFill>
              </a:rPr>
              <a:t>West Star Aviation Overview</a:t>
            </a:r>
          </a:p>
        </p:txBody>
      </p:sp>
      <p:sp>
        <p:nvSpPr>
          <p:cNvPr id="3" name="TextBox 2">
            <a:extLst>
              <a:ext uri="{FF2B5EF4-FFF2-40B4-BE49-F238E27FC236}">
                <a16:creationId xmlns:a16="http://schemas.microsoft.com/office/drawing/2014/main" id="{68CF12B0-73C8-9397-7520-C48F4DE53936}"/>
              </a:ext>
            </a:extLst>
          </p:cNvPr>
          <p:cNvSpPr txBox="1"/>
          <p:nvPr/>
        </p:nvSpPr>
        <p:spPr>
          <a:xfrm>
            <a:off x="3400120" y="4315056"/>
            <a:ext cx="4315949" cy="323165"/>
          </a:xfrm>
          <a:prstGeom prst="rect">
            <a:avLst/>
          </a:prstGeom>
          <a:noFill/>
        </p:spPr>
        <p:txBody>
          <a:bodyPr wrap="square" rtlCol="0">
            <a:spAutoFit/>
          </a:bodyPr>
          <a:lstStyle/>
          <a:p>
            <a:r>
              <a:rPr lang="en-US" sz="1500" b="1" dirty="0">
                <a:latin typeface="FRUTIGER ROMAN" pitchFamily="2" charset="0"/>
              </a:rPr>
              <a:t>April 2024</a:t>
            </a:r>
            <a:endParaRPr lang="en-US" sz="1200" dirty="0">
              <a:latin typeface="Frutiger Roman" pitchFamily="2" charset="0"/>
            </a:endParaRPr>
          </a:p>
        </p:txBody>
      </p:sp>
      <p:pic>
        <p:nvPicPr>
          <p:cNvPr id="5" name="Picture 4">
            <a:extLst>
              <a:ext uri="{FF2B5EF4-FFF2-40B4-BE49-F238E27FC236}">
                <a16:creationId xmlns:a16="http://schemas.microsoft.com/office/drawing/2014/main" id="{2F49169E-DCFC-2303-C8D1-1E10593B3F8B}"/>
              </a:ext>
            </a:extLst>
          </p:cNvPr>
          <p:cNvPicPr>
            <a:picLocks noChangeAspect="1"/>
          </p:cNvPicPr>
          <p:nvPr/>
        </p:nvPicPr>
        <p:blipFill>
          <a:blip r:embed="rId2"/>
          <a:stretch>
            <a:fillRect/>
          </a:stretch>
        </p:blipFill>
        <p:spPr>
          <a:xfrm>
            <a:off x="6972926" y="942328"/>
            <a:ext cx="2086518" cy="743144"/>
          </a:xfrm>
          <a:prstGeom prst="rect">
            <a:avLst/>
          </a:prstGeom>
        </p:spPr>
      </p:pic>
      <p:pic>
        <p:nvPicPr>
          <p:cNvPr id="4" name="Picture 3">
            <a:extLst>
              <a:ext uri="{FF2B5EF4-FFF2-40B4-BE49-F238E27FC236}">
                <a16:creationId xmlns:a16="http://schemas.microsoft.com/office/drawing/2014/main" id="{F448AEE1-5D7E-BA4D-0F68-811DD92C93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56" y="942328"/>
            <a:ext cx="2097917" cy="743144"/>
          </a:xfrm>
          <a:prstGeom prst="rect">
            <a:avLst/>
          </a:prstGeom>
        </p:spPr>
      </p:pic>
    </p:spTree>
    <p:extLst>
      <p:ext uri="{BB962C8B-B14F-4D97-AF65-F5344CB8AC3E}">
        <p14:creationId xmlns:p14="http://schemas.microsoft.com/office/powerpoint/2010/main" val="1924168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8FBF8B-0EB4-3AC1-F2C6-FAFDD2229441}"/>
              </a:ext>
            </a:extLst>
          </p:cNvPr>
          <p:cNvPicPr>
            <a:picLocks noChangeAspect="1"/>
          </p:cNvPicPr>
          <p:nvPr/>
        </p:nvPicPr>
        <p:blipFill rotWithShape="1">
          <a:blip r:embed="rId2"/>
          <a:srcRect r="1369"/>
          <a:stretch/>
        </p:blipFill>
        <p:spPr>
          <a:xfrm>
            <a:off x="398963" y="1571141"/>
            <a:ext cx="8231744" cy="4173037"/>
          </a:xfrm>
          <a:prstGeom prst="rect">
            <a:avLst/>
          </a:prstGeom>
        </p:spPr>
      </p:pic>
      <p:sp>
        <p:nvSpPr>
          <p:cNvPr id="4" name="TextBox 3">
            <a:extLst>
              <a:ext uri="{FF2B5EF4-FFF2-40B4-BE49-F238E27FC236}">
                <a16:creationId xmlns:a16="http://schemas.microsoft.com/office/drawing/2014/main" id="{FC6D70B8-C16C-3FF3-4998-5F516A64F292}"/>
              </a:ext>
            </a:extLst>
          </p:cNvPr>
          <p:cNvSpPr txBox="1"/>
          <p:nvPr/>
        </p:nvSpPr>
        <p:spPr>
          <a:xfrm>
            <a:off x="198886" y="999493"/>
            <a:ext cx="7145611" cy="507831"/>
          </a:xfrm>
          <a:prstGeom prst="rect">
            <a:avLst/>
          </a:prstGeom>
          <a:noFill/>
        </p:spPr>
        <p:txBody>
          <a:bodyPr wrap="square" rtlCol="0">
            <a:spAutoFit/>
          </a:bodyPr>
          <a:lstStyle/>
          <a:p>
            <a:pPr algn="l"/>
            <a:r>
              <a:rPr lang="en-US" sz="2700" b="1" dirty="0">
                <a:solidFill>
                  <a:srgbClr val="FF0000"/>
                </a:solidFill>
                <a:latin typeface="FRUTIGER ROMAN" pitchFamily="2" charset="0"/>
                <a:cs typeface="Poppins SemiBold" panose="00000700000000000000" pitchFamily="2" charset="0"/>
              </a:rPr>
              <a:t>Introduction</a:t>
            </a:r>
          </a:p>
        </p:txBody>
      </p:sp>
      <p:sp>
        <p:nvSpPr>
          <p:cNvPr id="13" name="Rectangle 12">
            <a:extLst>
              <a:ext uri="{FF2B5EF4-FFF2-40B4-BE49-F238E27FC236}">
                <a16:creationId xmlns:a16="http://schemas.microsoft.com/office/drawing/2014/main" id="{0A035015-A246-85EF-5F3F-B55B09A2F32B}"/>
              </a:ext>
            </a:extLst>
          </p:cNvPr>
          <p:cNvSpPr/>
          <p:nvPr/>
        </p:nvSpPr>
        <p:spPr>
          <a:xfrm>
            <a:off x="6122628" y="4347873"/>
            <a:ext cx="1221869" cy="1396305"/>
          </a:xfrm>
          <a:prstGeom prst="rect">
            <a:avLst/>
          </a:prstGeom>
          <a:solidFill>
            <a:srgbClr val="C00000"/>
          </a:solidFill>
          <a:ln w="12700" cap="flat" cmpd="sng" algn="ctr">
            <a:noFill/>
            <a:prstDash val="solid"/>
            <a:miter lim="800000"/>
          </a:ln>
          <a:effectLst/>
        </p:spPr>
        <p:txBody>
          <a:bodyPr rtlCol="0" anchor="ctr"/>
          <a:lstStyle/>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ALABAMA</a:t>
            </a:r>
          </a:p>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ARIZONA</a:t>
            </a:r>
          </a:p>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COLORADO</a:t>
            </a:r>
          </a:p>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FLORIDA</a:t>
            </a:r>
          </a:p>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GEORGIA</a:t>
            </a:r>
          </a:p>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ILLINOIS</a:t>
            </a:r>
          </a:p>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KENTUCKY</a:t>
            </a:r>
          </a:p>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MASSACHUSETTS</a:t>
            </a:r>
          </a:p>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MICHIGAN</a:t>
            </a:r>
          </a:p>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MISSOURI</a:t>
            </a:r>
          </a:p>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OHIO</a:t>
            </a:r>
          </a:p>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TENNESSEE</a:t>
            </a:r>
          </a:p>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TEXAS</a:t>
            </a:r>
          </a:p>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WASHINGTON STATE</a:t>
            </a:r>
          </a:p>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WEST VIRGINIA</a:t>
            </a:r>
          </a:p>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WISCONSIN</a:t>
            </a:r>
          </a:p>
          <a:p>
            <a:pPr algn="ctr" defTabSz="342991">
              <a:defRPr/>
            </a:pPr>
            <a:r>
              <a:rPr lang="en-US" sz="525" kern="0" dirty="0">
                <a:solidFill>
                  <a:srgbClr val="FFFFFF"/>
                </a:solidFill>
                <a:latin typeface="Source Sans Pro" panose="020B0503030403020204" pitchFamily="34" charset="0"/>
                <a:ea typeface="Source Sans Pro" panose="020B0503030403020204" pitchFamily="34" charset="0"/>
              </a:rPr>
              <a:t>WYOMING</a:t>
            </a:r>
          </a:p>
        </p:txBody>
      </p:sp>
      <p:sp>
        <p:nvSpPr>
          <p:cNvPr id="14" name="Rectangle 13">
            <a:extLst>
              <a:ext uri="{FF2B5EF4-FFF2-40B4-BE49-F238E27FC236}">
                <a16:creationId xmlns:a16="http://schemas.microsoft.com/office/drawing/2014/main" id="{B9BD275E-3305-9B23-1F28-77EF379B2878}"/>
              </a:ext>
            </a:extLst>
          </p:cNvPr>
          <p:cNvSpPr/>
          <p:nvPr/>
        </p:nvSpPr>
        <p:spPr>
          <a:xfrm>
            <a:off x="7458827" y="4347873"/>
            <a:ext cx="1171880" cy="538832"/>
          </a:xfrm>
          <a:prstGeom prst="rect">
            <a:avLst/>
          </a:prstGeom>
          <a:solidFill>
            <a:srgbClr val="C00000"/>
          </a:solidFill>
          <a:ln w="12700" cap="flat" cmpd="sng" algn="ctr">
            <a:noFill/>
            <a:prstDash val="solid"/>
            <a:miter lim="800000"/>
          </a:ln>
          <a:effectLst/>
        </p:spPr>
        <p:txBody>
          <a:bodyPr lIns="34299" tIns="17149" rIns="34299" bIns="17149" rtlCol="0" anchor="ctr"/>
          <a:lstStyle/>
          <a:p>
            <a:pPr algn="ctr" defTabSz="342991">
              <a:defRPr/>
            </a:pPr>
            <a:r>
              <a:rPr lang="en-US" sz="600" kern="0" dirty="0">
                <a:solidFill>
                  <a:srgbClr val="FFFFFF"/>
                </a:solidFill>
                <a:latin typeface="Source Sans Pro" panose="020B0503030403020204" pitchFamily="34" charset="0"/>
                <a:ea typeface="Source Sans Pro" panose="020B0503030403020204" pitchFamily="34" charset="0"/>
              </a:rPr>
              <a:t>CHICAGO, IL</a:t>
            </a:r>
          </a:p>
          <a:p>
            <a:pPr algn="ctr" defTabSz="342991">
              <a:defRPr/>
            </a:pPr>
            <a:r>
              <a:rPr lang="en-US" sz="600" kern="0" dirty="0">
                <a:solidFill>
                  <a:srgbClr val="FFFFFF"/>
                </a:solidFill>
                <a:latin typeface="Source Sans Pro" panose="020B0503030403020204" pitchFamily="34" charset="0"/>
                <a:ea typeface="Source Sans Pro" panose="020B0503030403020204" pitchFamily="34" charset="0"/>
              </a:rPr>
              <a:t>DENVER, CO</a:t>
            </a:r>
          </a:p>
          <a:p>
            <a:pPr algn="ctr" defTabSz="342991">
              <a:defRPr/>
            </a:pPr>
            <a:r>
              <a:rPr lang="en-US" sz="600" kern="0" dirty="0">
                <a:solidFill>
                  <a:srgbClr val="FFFFFF"/>
                </a:solidFill>
                <a:latin typeface="Source Sans Pro" panose="020B0503030403020204" pitchFamily="34" charset="0"/>
                <a:ea typeface="Source Sans Pro" panose="020B0503030403020204" pitchFamily="34" charset="0"/>
              </a:rPr>
              <a:t>HOUSTON, TX</a:t>
            </a:r>
          </a:p>
          <a:p>
            <a:pPr algn="ctr" defTabSz="342991">
              <a:defRPr/>
            </a:pPr>
            <a:r>
              <a:rPr lang="en-US" sz="600" kern="0" dirty="0">
                <a:solidFill>
                  <a:srgbClr val="FFFFFF"/>
                </a:solidFill>
                <a:latin typeface="Source Sans Pro" panose="020B0503030403020204" pitchFamily="34" charset="0"/>
                <a:ea typeface="Source Sans Pro" panose="020B0503030403020204" pitchFamily="34" charset="0"/>
              </a:rPr>
              <a:t>MINNEAPOLIS, MN</a:t>
            </a:r>
          </a:p>
          <a:p>
            <a:pPr algn="ctr" defTabSz="342991">
              <a:defRPr/>
            </a:pPr>
            <a:r>
              <a:rPr lang="en-US" sz="600" kern="0" dirty="0">
                <a:solidFill>
                  <a:srgbClr val="FFFFFF"/>
                </a:solidFill>
                <a:latin typeface="Source Sans Pro"/>
                <a:ea typeface="Source Sans Pro"/>
              </a:rPr>
              <a:t>West Palm Beach, FL</a:t>
            </a:r>
          </a:p>
        </p:txBody>
      </p:sp>
      <p:sp>
        <p:nvSpPr>
          <p:cNvPr id="15" name="Rectangle 14">
            <a:extLst>
              <a:ext uri="{FF2B5EF4-FFF2-40B4-BE49-F238E27FC236}">
                <a16:creationId xmlns:a16="http://schemas.microsoft.com/office/drawing/2014/main" id="{680A608D-721C-4FC3-4886-D22770DE4793}"/>
              </a:ext>
            </a:extLst>
          </p:cNvPr>
          <p:cNvSpPr/>
          <p:nvPr/>
        </p:nvSpPr>
        <p:spPr>
          <a:xfrm>
            <a:off x="7458827" y="5058199"/>
            <a:ext cx="1171880" cy="685979"/>
          </a:xfrm>
          <a:prstGeom prst="rect">
            <a:avLst/>
          </a:prstGeom>
          <a:solidFill>
            <a:srgbClr val="C00000"/>
          </a:solidFill>
          <a:ln w="12700" cap="flat" cmpd="sng" algn="ctr">
            <a:noFill/>
            <a:prstDash val="solid"/>
            <a:miter lim="800000"/>
          </a:ln>
          <a:effectLst/>
        </p:spPr>
        <p:txBody>
          <a:bodyPr lIns="34299" tIns="17149" rIns="34299" bIns="17149" rtlCol="0" anchor="ctr"/>
          <a:lstStyle/>
          <a:p>
            <a:pPr algn="ctr" defTabSz="342991">
              <a:defRPr/>
            </a:pPr>
            <a:r>
              <a:rPr lang="en-US" sz="600" kern="0" dirty="0">
                <a:solidFill>
                  <a:srgbClr val="FFFFFF"/>
                </a:solidFill>
                <a:latin typeface="Source Sans Pro" panose="020B0503030403020204" pitchFamily="34" charset="0"/>
                <a:ea typeface="Source Sans Pro" panose="020B0503030403020204" pitchFamily="34" charset="0"/>
              </a:rPr>
              <a:t>CHICAGO, IL</a:t>
            </a:r>
          </a:p>
          <a:p>
            <a:pPr algn="ctr" defTabSz="342991">
              <a:defRPr/>
            </a:pPr>
            <a:r>
              <a:rPr lang="en-US" sz="600" kern="0" dirty="0">
                <a:solidFill>
                  <a:srgbClr val="FFFFFF"/>
                </a:solidFill>
                <a:latin typeface="Source Sans Pro" panose="020B0503030403020204" pitchFamily="34" charset="0"/>
                <a:ea typeface="Source Sans Pro" panose="020B0503030403020204" pitchFamily="34" charset="0"/>
              </a:rPr>
              <a:t>DALLAS, TX</a:t>
            </a:r>
          </a:p>
          <a:p>
            <a:pPr algn="ctr" defTabSz="342991">
              <a:defRPr/>
            </a:pPr>
            <a:r>
              <a:rPr lang="en-US" sz="600" kern="0" dirty="0">
                <a:solidFill>
                  <a:srgbClr val="FFFFFF"/>
                </a:solidFill>
                <a:latin typeface="Source Sans Pro" panose="020B0503030403020204" pitchFamily="34" charset="0"/>
                <a:ea typeface="Source Sans Pro" panose="020B0503030403020204" pitchFamily="34" charset="0"/>
              </a:rPr>
              <a:t>LAS VEGAS, NV</a:t>
            </a:r>
          </a:p>
          <a:p>
            <a:pPr algn="ctr" defTabSz="342991">
              <a:defRPr/>
            </a:pPr>
            <a:r>
              <a:rPr lang="en-US" sz="600" kern="0" dirty="0">
                <a:solidFill>
                  <a:srgbClr val="FFFFFF"/>
                </a:solidFill>
                <a:latin typeface="Source Sans Pro" panose="020B0503030403020204" pitchFamily="34" charset="0"/>
                <a:ea typeface="Source Sans Pro" panose="020B0503030403020204" pitchFamily="34" charset="0"/>
              </a:rPr>
              <a:t>TETERBORO, NJ</a:t>
            </a:r>
          </a:p>
          <a:p>
            <a:pPr algn="ctr" defTabSz="342991">
              <a:defRPr/>
            </a:pPr>
            <a:r>
              <a:rPr lang="en-US" sz="600" kern="0" dirty="0">
                <a:solidFill>
                  <a:srgbClr val="FFFFFF"/>
                </a:solidFill>
                <a:latin typeface="Source Sans Pro" panose="020B0503030403020204" pitchFamily="34" charset="0"/>
                <a:ea typeface="Source Sans Pro" panose="020B0503030403020204" pitchFamily="34" charset="0"/>
              </a:rPr>
              <a:t>WEST PALM BEACH, FL</a:t>
            </a:r>
          </a:p>
          <a:p>
            <a:pPr algn="ctr" defTabSz="342991">
              <a:defRPr/>
            </a:pPr>
            <a:r>
              <a:rPr lang="en-US" sz="600" kern="0" dirty="0">
                <a:solidFill>
                  <a:srgbClr val="FFFFFF"/>
                </a:solidFill>
                <a:latin typeface="Source Sans Pro" panose="020B0503030403020204" pitchFamily="34" charset="0"/>
                <a:ea typeface="Source Sans Pro" panose="020B0503030403020204" pitchFamily="34" charset="0"/>
              </a:rPr>
              <a:t>WHITE PLAINS ,NY</a:t>
            </a:r>
          </a:p>
          <a:p>
            <a:pPr algn="ctr" defTabSz="342991">
              <a:defRPr/>
            </a:pPr>
            <a:r>
              <a:rPr lang="en-US" sz="600" kern="0" dirty="0">
                <a:solidFill>
                  <a:srgbClr val="FFFFFF"/>
                </a:solidFill>
                <a:latin typeface="Source Sans Pro" panose="020B0503030403020204" pitchFamily="34" charset="0"/>
                <a:ea typeface="Source Sans Pro" panose="020B0503030403020204" pitchFamily="34" charset="0"/>
              </a:rPr>
              <a:t>VAN NUYS, CA</a:t>
            </a:r>
          </a:p>
        </p:txBody>
      </p:sp>
      <p:sp>
        <p:nvSpPr>
          <p:cNvPr id="16" name="TextBox 15">
            <a:extLst>
              <a:ext uri="{FF2B5EF4-FFF2-40B4-BE49-F238E27FC236}">
                <a16:creationId xmlns:a16="http://schemas.microsoft.com/office/drawing/2014/main" id="{BE48801F-8121-759D-03FB-A33490143B47}"/>
              </a:ext>
            </a:extLst>
          </p:cNvPr>
          <p:cNvSpPr txBox="1"/>
          <p:nvPr/>
        </p:nvSpPr>
        <p:spPr>
          <a:xfrm>
            <a:off x="7458827" y="4918029"/>
            <a:ext cx="1171880" cy="219291"/>
          </a:xfrm>
          <a:prstGeom prst="rect">
            <a:avLst/>
          </a:prstGeom>
          <a:solidFill>
            <a:schemeClr val="tx1"/>
          </a:solidFill>
        </p:spPr>
        <p:txBody>
          <a:bodyPr wrap="square" rtlCol="0">
            <a:spAutoFit/>
          </a:bodyPr>
          <a:lstStyle/>
          <a:p>
            <a:pPr algn="ctr"/>
            <a:r>
              <a:rPr lang="en-US" sz="825" b="1" dirty="0">
                <a:solidFill>
                  <a:schemeClr val="bg1"/>
                </a:solidFill>
              </a:rPr>
              <a:t>SERVICE HUBS</a:t>
            </a:r>
          </a:p>
        </p:txBody>
      </p:sp>
      <p:sp>
        <p:nvSpPr>
          <p:cNvPr id="17" name="TextBox 16">
            <a:extLst>
              <a:ext uri="{FF2B5EF4-FFF2-40B4-BE49-F238E27FC236}">
                <a16:creationId xmlns:a16="http://schemas.microsoft.com/office/drawing/2014/main" id="{891299EE-1011-59A7-717B-7E4B5D93ADED}"/>
              </a:ext>
            </a:extLst>
          </p:cNvPr>
          <p:cNvSpPr txBox="1"/>
          <p:nvPr/>
        </p:nvSpPr>
        <p:spPr>
          <a:xfrm>
            <a:off x="7458827" y="4198424"/>
            <a:ext cx="1171880" cy="346249"/>
          </a:xfrm>
          <a:prstGeom prst="rect">
            <a:avLst/>
          </a:prstGeom>
          <a:solidFill>
            <a:schemeClr val="tx1"/>
          </a:solidFill>
        </p:spPr>
        <p:txBody>
          <a:bodyPr wrap="square" rtlCol="0">
            <a:spAutoFit/>
          </a:bodyPr>
          <a:lstStyle/>
          <a:p>
            <a:pPr algn="ctr"/>
            <a:r>
              <a:rPr lang="en-US" sz="825" b="1" dirty="0">
                <a:solidFill>
                  <a:schemeClr val="bg1"/>
                </a:solidFill>
              </a:rPr>
              <a:t>SATELLITE LOCATIONS</a:t>
            </a:r>
          </a:p>
        </p:txBody>
      </p:sp>
      <p:sp>
        <p:nvSpPr>
          <p:cNvPr id="18" name="TextBox 17">
            <a:extLst>
              <a:ext uri="{FF2B5EF4-FFF2-40B4-BE49-F238E27FC236}">
                <a16:creationId xmlns:a16="http://schemas.microsoft.com/office/drawing/2014/main" id="{05804A55-0D88-0449-7F34-F67EB051C9C1}"/>
              </a:ext>
            </a:extLst>
          </p:cNvPr>
          <p:cNvSpPr txBox="1"/>
          <p:nvPr/>
        </p:nvSpPr>
        <p:spPr>
          <a:xfrm>
            <a:off x="6122628" y="4198424"/>
            <a:ext cx="1221869" cy="219291"/>
          </a:xfrm>
          <a:prstGeom prst="rect">
            <a:avLst/>
          </a:prstGeom>
          <a:solidFill>
            <a:schemeClr val="tx1"/>
          </a:solidFill>
        </p:spPr>
        <p:txBody>
          <a:bodyPr wrap="square" rtlCol="0">
            <a:spAutoFit/>
          </a:bodyPr>
          <a:lstStyle/>
          <a:p>
            <a:pPr algn="ctr"/>
            <a:r>
              <a:rPr lang="en-US" sz="825" b="1" dirty="0">
                <a:solidFill>
                  <a:schemeClr val="bg1"/>
                </a:solidFill>
              </a:rPr>
              <a:t>MOBILE TEAMS</a:t>
            </a:r>
          </a:p>
        </p:txBody>
      </p:sp>
      <p:sp>
        <p:nvSpPr>
          <p:cNvPr id="21" name="TextBox 20">
            <a:extLst>
              <a:ext uri="{FF2B5EF4-FFF2-40B4-BE49-F238E27FC236}">
                <a16:creationId xmlns:a16="http://schemas.microsoft.com/office/drawing/2014/main" id="{AD514681-7676-8274-C70A-22AC5DD1F7D3}"/>
              </a:ext>
            </a:extLst>
          </p:cNvPr>
          <p:cNvSpPr txBox="1"/>
          <p:nvPr/>
        </p:nvSpPr>
        <p:spPr>
          <a:xfrm>
            <a:off x="6158706" y="3421970"/>
            <a:ext cx="1071461" cy="646331"/>
          </a:xfrm>
          <a:prstGeom prst="rect">
            <a:avLst/>
          </a:prstGeom>
          <a:solidFill>
            <a:schemeClr val="tx1"/>
          </a:solidFill>
        </p:spPr>
        <p:txBody>
          <a:bodyPr wrap="square" rtlCol="0">
            <a:spAutoFit/>
          </a:bodyPr>
          <a:lstStyle/>
          <a:p>
            <a:pPr algn="ctr"/>
            <a:r>
              <a:rPr lang="en-US" sz="1200" b="1" dirty="0">
                <a:solidFill>
                  <a:schemeClr val="bg1"/>
                </a:solidFill>
              </a:rPr>
              <a:t>FULL SERVICE LOCATIONS</a:t>
            </a:r>
          </a:p>
        </p:txBody>
      </p:sp>
      <p:pic>
        <p:nvPicPr>
          <p:cNvPr id="28" name="Picture 27">
            <a:extLst>
              <a:ext uri="{FF2B5EF4-FFF2-40B4-BE49-F238E27FC236}">
                <a16:creationId xmlns:a16="http://schemas.microsoft.com/office/drawing/2014/main" id="{1673F63A-982A-97BD-DCEE-42EFD4815503}"/>
              </a:ext>
            </a:extLst>
          </p:cNvPr>
          <p:cNvPicPr>
            <a:picLocks noChangeAspect="1"/>
          </p:cNvPicPr>
          <p:nvPr/>
        </p:nvPicPr>
        <p:blipFill>
          <a:blip r:embed="rId3"/>
          <a:stretch>
            <a:fillRect/>
          </a:stretch>
        </p:blipFill>
        <p:spPr>
          <a:xfrm>
            <a:off x="6158707" y="2037841"/>
            <a:ext cx="2414835" cy="1262600"/>
          </a:xfrm>
          <a:prstGeom prst="rect">
            <a:avLst/>
          </a:prstGeom>
        </p:spPr>
      </p:pic>
    </p:spTree>
    <p:extLst>
      <p:ext uri="{BB962C8B-B14F-4D97-AF65-F5344CB8AC3E}">
        <p14:creationId xmlns:p14="http://schemas.microsoft.com/office/powerpoint/2010/main" val="576421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6D70B8-C16C-3FF3-4998-5F516A64F292}"/>
              </a:ext>
            </a:extLst>
          </p:cNvPr>
          <p:cNvSpPr txBox="1"/>
          <p:nvPr/>
        </p:nvSpPr>
        <p:spPr>
          <a:xfrm>
            <a:off x="198886" y="999493"/>
            <a:ext cx="7145611" cy="507831"/>
          </a:xfrm>
          <a:prstGeom prst="rect">
            <a:avLst/>
          </a:prstGeom>
          <a:noFill/>
        </p:spPr>
        <p:txBody>
          <a:bodyPr wrap="square" rtlCol="0">
            <a:spAutoFit/>
          </a:bodyPr>
          <a:lstStyle/>
          <a:p>
            <a:pPr algn="l"/>
            <a:r>
              <a:rPr lang="en-US" sz="2700" b="1" dirty="0">
                <a:solidFill>
                  <a:srgbClr val="FF0000"/>
                </a:solidFill>
                <a:latin typeface="FRUTIGER ROMAN" pitchFamily="2" charset="0"/>
                <a:cs typeface="Poppins SemiBold" panose="00000700000000000000" pitchFamily="2" charset="0"/>
              </a:rPr>
              <a:t>Workforce Overview</a:t>
            </a:r>
          </a:p>
        </p:txBody>
      </p:sp>
      <p:pic>
        <p:nvPicPr>
          <p:cNvPr id="98" name="Picture 97">
            <a:extLst>
              <a:ext uri="{FF2B5EF4-FFF2-40B4-BE49-F238E27FC236}">
                <a16:creationId xmlns:a16="http://schemas.microsoft.com/office/drawing/2014/main" id="{16E48777-1006-102B-2839-F6A200FF68FB}"/>
              </a:ext>
            </a:extLst>
          </p:cNvPr>
          <p:cNvPicPr>
            <a:picLocks noChangeAspect="1"/>
          </p:cNvPicPr>
          <p:nvPr/>
        </p:nvPicPr>
        <p:blipFill>
          <a:blip r:embed="rId2"/>
          <a:stretch>
            <a:fillRect/>
          </a:stretch>
        </p:blipFill>
        <p:spPr>
          <a:xfrm>
            <a:off x="370381" y="1599724"/>
            <a:ext cx="8488985" cy="3972960"/>
          </a:xfrm>
          <a:prstGeom prst="rect">
            <a:avLst/>
          </a:prstGeom>
        </p:spPr>
      </p:pic>
    </p:spTree>
    <p:extLst>
      <p:ext uri="{BB962C8B-B14F-4D97-AF65-F5344CB8AC3E}">
        <p14:creationId xmlns:p14="http://schemas.microsoft.com/office/powerpoint/2010/main" val="367618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6D70B8-C16C-3FF3-4998-5F516A64F292}"/>
              </a:ext>
            </a:extLst>
          </p:cNvPr>
          <p:cNvSpPr txBox="1"/>
          <p:nvPr/>
        </p:nvSpPr>
        <p:spPr>
          <a:xfrm>
            <a:off x="198886" y="999493"/>
            <a:ext cx="7145611" cy="923330"/>
          </a:xfrm>
          <a:prstGeom prst="rect">
            <a:avLst/>
          </a:prstGeom>
          <a:noFill/>
        </p:spPr>
        <p:txBody>
          <a:bodyPr wrap="square" rtlCol="0">
            <a:spAutoFit/>
          </a:bodyPr>
          <a:lstStyle/>
          <a:p>
            <a:pPr algn="l"/>
            <a:r>
              <a:rPr lang="en-US" sz="2700" b="1" dirty="0">
                <a:solidFill>
                  <a:srgbClr val="FF0000"/>
                </a:solidFill>
                <a:latin typeface="FRUTIGER ROMAN" pitchFamily="2" charset="0"/>
                <a:cs typeface="Poppins SemiBold" panose="00000700000000000000" pitchFamily="2" charset="0"/>
              </a:rPr>
              <a:t>East Alton, Illinois </a:t>
            </a:r>
            <a:r>
              <a:rPr lang="en-US" sz="2700" b="1">
                <a:solidFill>
                  <a:srgbClr val="FF0000"/>
                </a:solidFill>
                <a:latin typeface="FRUTIGER ROMAN" pitchFamily="2" charset="0"/>
                <a:cs typeface="Poppins SemiBold" panose="00000700000000000000" pitchFamily="2" charset="0"/>
              </a:rPr>
              <a:t>Business Operations ~ 600 Jobs</a:t>
            </a:r>
            <a:endParaRPr lang="en-US" sz="2700" b="1" dirty="0">
              <a:solidFill>
                <a:srgbClr val="FF0000"/>
              </a:solidFill>
              <a:latin typeface="FRUTIGER ROMAN" pitchFamily="2" charset="0"/>
              <a:cs typeface="Poppins SemiBold" panose="00000700000000000000" pitchFamily="2" charset="0"/>
            </a:endParaRPr>
          </a:p>
        </p:txBody>
      </p:sp>
      <p:pic>
        <p:nvPicPr>
          <p:cNvPr id="3" name="Picture 2">
            <a:extLst>
              <a:ext uri="{FF2B5EF4-FFF2-40B4-BE49-F238E27FC236}">
                <a16:creationId xmlns:a16="http://schemas.microsoft.com/office/drawing/2014/main" id="{1836FFC5-F221-0CAF-0584-395BBA526C7D}"/>
              </a:ext>
            </a:extLst>
          </p:cNvPr>
          <p:cNvPicPr>
            <a:picLocks noChangeAspect="1"/>
          </p:cNvPicPr>
          <p:nvPr/>
        </p:nvPicPr>
        <p:blipFill>
          <a:blip r:embed="rId2"/>
          <a:stretch>
            <a:fillRect/>
          </a:stretch>
        </p:blipFill>
        <p:spPr>
          <a:xfrm>
            <a:off x="541876" y="1628306"/>
            <a:ext cx="8174578" cy="3915794"/>
          </a:xfrm>
          <a:prstGeom prst="rect">
            <a:avLst/>
          </a:prstGeom>
        </p:spPr>
      </p:pic>
    </p:spTree>
    <p:extLst>
      <p:ext uri="{BB962C8B-B14F-4D97-AF65-F5344CB8AC3E}">
        <p14:creationId xmlns:p14="http://schemas.microsoft.com/office/powerpoint/2010/main" val="265608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6D70B8-C16C-3FF3-4998-5F516A64F292}"/>
              </a:ext>
            </a:extLst>
          </p:cNvPr>
          <p:cNvSpPr txBox="1"/>
          <p:nvPr/>
        </p:nvSpPr>
        <p:spPr>
          <a:xfrm>
            <a:off x="198886" y="999493"/>
            <a:ext cx="7145611" cy="507831"/>
          </a:xfrm>
          <a:prstGeom prst="rect">
            <a:avLst/>
          </a:prstGeom>
          <a:noFill/>
        </p:spPr>
        <p:txBody>
          <a:bodyPr wrap="square" rtlCol="0">
            <a:spAutoFit/>
          </a:bodyPr>
          <a:lstStyle/>
          <a:p>
            <a:pPr algn="l"/>
            <a:r>
              <a:rPr lang="en-US" sz="2700" b="1" dirty="0">
                <a:solidFill>
                  <a:srgbClr val="FF0000"/>
                </a:solidFill>
                <a:latin typeface="FRUTIGER ROMAN" pitchFamily="2" charset="0"/>
                <a:cs typeface="Poppins SemiBold" panose="00000700000000000000" pitchFamily="2" charset="0"/>
              </a:rPr>
              <a:t>Workforce Shortage ~ Aircraft Mechanics</a:t>
            </a:r>
          </a:p>
        </p:txBody>
      </p:sp>
      <p:pic>
        <p:nvPicPr>
          <p:cNvPr id="2" name="Picture 1">
            <a:extLst>
              <a:ext uri="{FF2B5EF4-FFF2-40B4-BE49-F238E27FC236}">
                <a16:creationId xmlns:a16="http://schemas.microsoft.com/office/drawing/2014/main" id="{DEBC7E69-785E-CCE6-2555-2AC34821833C}"/>
              </a:ext>
            </a:extLst>
          </p:cNvPr>
          <p:cNvPicPr>
            <a:picLocks noChangeAspect="1"/>
          </p:cNvPicPr>
          <p:nvPr/>
        </p:nvPicPr>
        <p:blipFill>
          <a:blip r:embed="rId2"/>
          <a:stretch>
            <a:fillRect/>
          </a:stretch>
        </p:blipFill>
        <p:spPr>
          <a:xfrm>
            <a:off x="280575" y="1571141"/>
            <a:ext cx="8607491" cy="4200840"/>
          </a:xfrm>
          <a:prstGeom prst="rect">
            <a:avLst/>
          </a:prstGeom>
        </p:spPr>
      </p:pic>
    </p:spTree>
    <p:extLst>
      <p:ext uri="{BB962C8B-B14F-4D97-AF65-F5344CB8AC3E}">
        <p14:creationId xmlns:p14="http://schemas.microsoft.com/office/powerpoint/2010/main" val="292708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kgd.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10672"/>
            <a:ext cx="9144000" cy="6858000"/>
          </a:xfrm>
          <a:prstGeom prst="rect">
            <a:avLst/>
          </a:prstGeom>
          <a:noFill/>
        </p:spPr>
      </p:pic>
      <p:pic>
        <p:nvPicPr>
          <p:cNvPr id="22" name="Picture 21"/>
          <p:cNvPicPr>
            <a:picLocks noChangeAspect="1"/>
          </p:cNvPicPr>
          <p:nvPr/>
        </p:nvPicPr>
        <p:blipFill rotWithShape="1">
          <a:blip r:embed="rId5"/>
          <a:srcRect l="34255" r="16027"/>
          <a:stretch/>
        </p:blipFill>
        <p:spPr>
          <a:xfrm>
            <a:off x="0" y="-10672"/>
            <a:ext cx="1965024" cy="2624585"/>
          </a:xfrm>
          <a:prstGeom prst="rect">
            <a:avLst/>
          </a:prstGeom>
        </p:spPr>
      </p:pic>
      <p:pic>
        <p:nvPicPr>
          <p:cNvPr id="21" name="Picture 20"/>
          <p:cNvPicPr>
            <a:picLocks noChangeAspect="1"/>
          </p:cNvPicPr>
          <p:nvPr/>
        </p:nvPicPr>
        <p:blipFill rotWithShape="1">
          <a:blip r:embed="rId6"/>
          <a:srcRect l="10829" r="17603"/>
          <a:stretch/>
        </p:blipFill>
        <p:spPr>
          <a:xfrm>
            <a:off x="5838807" y="4164002"/>
            <a:ext cx="3305193" cy="2693998"/>
          </a:xfrm>
          <a:prstGeom prst="rect">
            <a:avLst/>
          </a:prstGeom>
          <a:solidFill>
            <a:srgbClr val="FFFFFF">
              <a:shade val="85000"/>
            </a:srgbClr>
          </a:solidFill>
          <a:ln w="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0" y="2624436"/>
            <a:ext cx="1965023" cy="12540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WIC_H_286U_TM_OL.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275466" y="2961290"/>
            <a:ext cx="1397806" cy="595126"/>
          </a:xfrm>
          <a:prstGeom prst="rect">
            <a:avLst/>
          </a:prstGeom>
        </p:spPr>
      </p:pic>
      <p:sp>
        <p:nvSpPr>
          <p:cNvPr id="15" name="TextBox 14"/>
          <p:cNvSpPr txBox="1"/>
          <p:nvPr/>
        </p:nvSpPr>
        <p:spPr>
          <a:xfrm>
            <a:off x="2231028" y="107272"/>
            <a:ext cx="6512887" cy="584776"/>
          </a:xfrm>
          <a:prstGeom prst="rect">
            <a:avLst/>
          </a:prstGeom>
          <a:noFill/>
        </p:spPr>
        <p:txBody>
          <a:bodyPr wrap="square" rtlCol="0">
            <a:spAutoFit/>
          </a:bodyPr>
          <a:lstStyle/>
          <a:p>
            <a:pPr algn="ctr"/>
            <a:r>
              <a:rPr lang="en-US" sz="3200" b="1" spc="300" dirty="0">
                <a:solidFill>
                  <a:schemeClr val="bg1"/>
                </a:solidFill>
                <a:latin typeface="Myriad Pro"/>
                <a:cs typeface="Myriad Pro"/>
              </a:rPr>
              <a:t>Aviation Maintenance</a:t>
            </a:r>
          </a:p>
        </p:txBody>
      </p:sp>
      <p:sp>
        <p:nvSpPr>
          <p:cNvPr id="19" name="TextBox 18"/>
          <p:cNvSpPr txBox="1"/>
          <p:nvPr/>
        </p:nvSpPr>
        <p:spPr>
          <a:xfrm>
            <a:off x="2256775" y="613228"/>
            <a:ext cx="6512887" cy="1477328"/>
          </a:xfrm>
          <a:prstGeom prst="rect">
            <a:avLst/>
          </a:prstGeom>
          <a:noFill/>
        </p:spPr>
        <p:txBody>
          <a:bodyPr wrap="square" rtlCol="0">
            <a:spAutoFit/>
          </a:bodyPr>
          <a:lstStyle/>
          <a:p>
            <a:r>
              <a:rPr lang="en-US" dirty="0">
                <a:solidFill>
                  <a:schemeClr val="bg1"/>
                </a:solidFill>
              </a:rPr>
              <a:t>Southwestern Illinois College is the primary training provider for Aviation Maintenance in the Economic Development Region 9. Program began in 1970 at St. Louis Downtown Airport located in Cahokia Heights, Illinois. Moved to current location in Granite City in 1980.</a:t>
            </a:r>
          </a:p>
        </p:txBody>
      </p:sp>
      <p:sp>
        <p:nvSpPr>
          <p:cNvPr id="18" name="Snip Single Corner Rectangle 17"/>
          <p:cNvSpPr/>
          <p:nvPr/>
        </p:nvSpPr>
        <p:spPr>
          <a:xfrm>
            <a:off x="1966612" y="2076486"/>
            <a:ext cx="4022842" cy="1561659"/>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231028" y="2290502"/>
            <a:ext cx="3681799" cy="2123658"/>
          </a:xfrm>
          <a:prstGeom prst="rect">
            <a:avLst/>
          </a:prstGeom>
          <a:noFill/>
        </p:spPr>
        <p:txBody>
          <a:bodyPr wrap="square" rtlCol="0">
            <a:spAutoFit/>
          </a:bodyPr>
          <a:lstStyle/>
          <a:p>
            <a:r>
              <a:rPr lang="en-US" sz="2000" dirty="0"/>
              <a:t>One of about 200 Airframe and Powerplant (A&amp;P) schools across the United States.</a:t>
            </a:r>
          </a:p>
          <a:p>
            <a:endParaRPr lang="en-US" dirty="0"/>
          </a:p>
          <a:p>
            <a:endParaRPr lang="en-US" dirty="0"/>
          </a:p>
          <a:p>
            <a:endParaRPr lang="en-US" dirty="0"/>
          </a:p>
          <a:p>
            <a:endParaRPr lang="en-US" dirty="0"/>
          </a:p>
        </p:txBody>
      </p:sp>
      <p:sp>
        <p:nvSpPr>
          <p:cNvPr id="26" name="Snip Single Corner Rectangle 25"/>
          <p:cNvSpPr/>
          <p:nvPr/>
        </p:nvSpPr>
        <p:spPr>
          <a:xfrm>
            <a:off x="1966612" y="3689631"/>
            <a:ext cx="4022842" cy="1561659"/>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2193374" y="3689631"/>
            <a:ext cx="3607778" cy="2154436"/>
          </a:xfrm>
          <a:prstGeom prst="rect">
            <a:avLst/>
          </a:prstGeom>
          <a:noFill/>
        </p:spPr>
        <p:txBody>
          <a:bodyPr wrap="square" rtlCol="0">
            <a:spAutoFit/>
          </a:bodyPr>
          <a:lstStyle/>
          <a:p>
            <a:r>
              <a:rPr lang="en-US" sz="2000" dirty="0"/>
              <a:t>One of only about 10 such A&amp;P schools that offer a one-year certificate format (Five days per week for 50 weeks).</a:t>
            </a:r>
            <a:endParaRPr lang="en-US" dirty="0"/>
          </a:p>
          <a:p>
            <a:endParaRPr lang="en-US" dirty="0"/>
          </a:p>
          <a:p>
            <a:endParaRPr lang="en-US" dirty="0"/>
          </a:p>
          <a:p>
            <a:endParaRPr lang="en-US" dirty="0"/>
          </a:p>
        </p:txBody>
      </p:sp>
      <p:sp>
        <p:nvSpPr>
          <p:cNvPr id="28" name="Snip Single Corner Rectangle 27"/>
          <p:cNvSpPr/>
          <p:nvPr/>
        </p:nvSpPr>
        <p:spPr>
          <a:xfrm>
            <a:off x="1966612" y="5306863"/>
            <a:ext cx="4022842" cy="1561659"/>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231028" y="5462508"/>
            <a:ext cx="3343363" cy="2123658"/>
          </a:xfrm>
          <a:prstGeom prst="rect">
            <a:avLst/>
          </a:prstGeom>
          <a:noFill/>
        </p:spPr>
        <p:txBody>
          <a:bodyPr wrap="square" rtlCol="0">
            <a:spAutoFit/>
          </a:bodyPr>
          <a:lstStyle/>
          <a:p>
            <a:r>
              <a:rPr lang="en-US" sz="2000" dirty="0"/>
              <a:t>40 credit-hour certificate program in Avionics launched Fall of 2024.</a:t>
            </a:r>
          </a:p>
          <a:p>
            <a:endParaRPr lang="en-US" dirty="0"/>
          </a:p>
          <a:p>
            <a:endParaRPr lang="en-US" dirty="0"/>
          </a:p>
          <a:p>
            <a:endParaRPr lang="en-US" dirty="0"/>
          </a:p>
          <a:p>
            <a:endParaRPr lang="en-US" dirty="0"/>
          </a:p>
        </p:txBody>
      </p:sp>
      <p:cxnSp>
        <p:nvCxnSpPr>
          <p:cNvPr id="8" name="Straight Connector 7"/>
          <p:cNvCxnSpPr/>
          <p:nvPr/>
        </p:nvCxnSpPr>
        <p:spPr>
          <a:xfrm rot="5400000">
            <a:off x="-1463183" y="3429000"/>
            <a:ext cx="68580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kgd.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0"/>
            <a:ext cx="9144000" cy="6858000"/>
          </a:xfrm>
          <a:prstGeom prst="rect">
            <a:avLst/>
          </a:prstGeom>
          <a:noFill/>
        </p:spPr>
      </p:pic>
      <p:pic>
        <p:nvPicPr>
          <p:cNvPr id="22" name="Picture 21"/>
          <p:cNvPicPr>
            <a:picLocks noChangeAspect="1"/>
          </p:cNvPicPr>
          <p:nvPr/>
        </p:nvPicPr>
        <p:blipFill rotWithShape="1">
          <a:blip r:embed="rId5"/>
          <a:srcRect l="29051" r="21279"/>
          <a:stretch/>
        </p:blipFill>
        <p:spPr>
          <a:xfrm>
            <a:off x="0" y="-793"/>
            <a:ext cx="1966612" cy="2640062"/>
          </a:xfrm>
          <a:prstGeom prst="rect">
            <a:avLst/>
          </a:prstGeom>
        </p:spPr>
      </p:pic>
      <p:pic>
        <p:nvPicPr>
          <p:cNvPr id="21" name="Picture 20"/>
          <p:cNvPicPr>
            <a:picLocks noChangeAspect="1"/>
          </p:cNvPicPr>
          <p:nvPr/>
        </p:nvPicPr>
        <p:blipFill rotWithShape="1">
          <a:blip r:embed="rId6"/>
          <a:srcRect l="17251" r="19313"/>
          <a:stretch/>
        </p:blipFill>
        <p:spPr>
          <a:xfrm>
            <a:off x="5838807" y="3398033"/>
            <a:ext cx="3305193" cy="3459967"/>
          </a:xfrm>
          <a:prstGeom prst="rect">
            <a:avLst/>
          </a:prstGeom>
          <a:solidFill>
            <a:srgbClr val="FFFFFF">
              <a:shade val="85000"/>
            </a:srgbClr>
          </a:solidFill>
          <a:ln w="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0" y="2624436"/>
            <a:ext cx="1965023" cy="12540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WIC_H_286U_TM_OL.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7"/>
              <a:stretch>
                <a:fillRect/>
              </a:stretch>
            </p:blipFill>
          </mc:Choice>
          <mc:Fallback>
            <p:blipFill>
              <a:blip r:embed="rId8"/>
              <a:stretch>
                <a:fillRect/>
              </a:stretch>
            </p:blipFill>
          </mc:Fallback>
        </mc:AlternateContent>
        <p:spPr>
          <a:xfrm>
            <a:off x="275466" y="2961290"/>
            <a:ext cx="1397806" cy="595126"/>
          </a:xfrm>
          <a:prstGeom prst="rect">
            <a:avLst/>
          </a:prstGeom>
        </p:spPr>
      </p:pic>
      <p:sp>
        <p:nvSpPr>
          <p:cNvPr id="15" name="TextBox 14"/>
          <p:cNvSpPr txBox="1"/>
          <p:nvPr/>
        </p:nvSpPr>
        <p:spPr>
          <a:xfrm>
            <a:off x="2231029" y="291739"/>
            <a:ext cx="6512887" cy="584776"/>
          </a:xfrm>
          <a:prstGeom prst="rect">
            <a:avLst/>
          </a:prstGeom>
          <a:noFill/>
        </p:spPr>
        <p:txBody>
          <a:bodyPr wrap="square" rtlCol="0">
            <a:spAutoFit/>
          </a:bodyPr>
          <a:lstStyle/>
          <a:p>
            <a:pPr algn="ctr"/>
            <a:r>
              <a:rPr lang="en-US" sz="3200" b="1" spc="300" dirty="0">
                <a:solidFill>
                  <a:schemeClr val="bg1"/>
                </a:solidFill>
                <a:latin typeface="Myriad Pro"/>
                <a:cs typeface="Myriad Pro"/>
              </a:rPr>
              <a:t>Aviation Maintenance</a:t>
            </a:r>
          </a:p>
        </p:txBody>
      </p:sp>
      <p:sp>
        <p:nvSpPr>
          <p:cNvPr id="19" name="TextBox 18"/>
          <p:cNvSpPr txBox="1"/>
          <p:nvPr/>
        </p:nvSpPr>
        <p:spPr>
          <a:xfrm>
            <a:off x="2231029" y="876516"/>
            <a:ext cx="6512887" cy="1200329"/>
          </a:xfrm>
          <a:prstGeom prst="rect">
            <a:avLst/>
          </a:prstGeom>
          <a:noFill/>
        </p:spPr>
        <p:txBody>
          <a:bodyPr wrap="square" rtlCol="0">
            <a:spAutoFit/>
          </a:bodyPr>
          <a:lstStyle/>
          <a:p>
            <a:r>
              <a:rPr lang="en-US" dirty="0">
                <a:solidFill>
                  <a:schemeClr val="bg1"/>
                </a:solidFill>
              </a:rPr>
              <a:t>High-demand, high-wage career, with average wages of $33.88 per hour, more than 700 jobs in the St. Louis metro east region alone, and 75 different employers hiring for Aviation Maintenance occupations.</a:t>
            </a:r>
          </a:p>
        </p:txBody>
      </p:sp>
      <p:sp>
        <p:nvSpPr>
          <p:cNvPr id="18" name="Snip Single Corner Rectangle 17"/>
          <p:cNvSpPr/>
          <p:nvPr/>
        </p:nvSpPr>
        <p:spPr>
          <a:xfrm>
            <a:off x="1966612" y="2076486"/>
            <a:ext cx="4022842" cy="1561659"/>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231028" y="2076486"/>
            <a:ext cx="3604599" cy="2431435"/>
          </a:xfrm>
          <a:prstGeom prst="rect">
            <a:avLst/>
          </a:prstGeom>
          <a:noFill/>
        </p:spPr>
        <p:txBody>
          <a:bodyPr wrap="square" rtlCol="0">
            <a:spAutoFit/>
          </a:bodyPr>
          <a:lstStyle/>
          <a:p>
            <a:r>
              <a:rPr lang="en-US" sz="2000" dirty="0"/>
              <a:t>Airframe and Powerplant Certificates Available in </a:t>
            </a:r>
          </a:p>
          <a:p>
            <a:r>
              <a:rPr lang="en-US" sz="2000" dirty="0"/>
              <a:t>One- and Two-Year Formats. Degree option also offered.</a:t>
            </a:r>
          </a:p>
          <a:p>
            <a:endParaRPr lang="en-US" dirty="0"/>
          </a:p>
          <a:p>
            <a:endParaRPr lang="en-US" dirty="0"/>
          </a:p>
          <a:p>
            <a:endParaRPr lang="en-US" dirty="0"/>
          </a:p>
          <a:p>
            <a:endParaRPr lang="en-US" dirty="0"/>
          </a:p>
        </p:txBody>
      </p:sp>
      <p:sp>
        <p:nvSpPr>
          <p:cNvPr id="26" name="Snip Single Corner Rectangle 25"/>
          <p:cNvSpPr/>
          <p:nvPr/>
        </p:nvSpPr>
        <p:spPr>
          <a:xfrm>
            <a:off x="1966612" y="3689631"/>
            <a:ext cx="4022842" cy="1561659"/>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2231029" y="3791235"/>
            <a:ext cx="3607778" cy="1323439"/>
          </a:xfrm>
          <a:prstGeom prst="rect">
            <a:avLst/>
          </a:prstGeom>
          <a:noFill/>
        </p:spPr>
        <p:txBody>
          <a:bodyPr wrap="square" rtlCol="0">
            <a:spAutoFit/>
          </a:bodyPr>
          <a:lstStyle/>
          <a:p>
            <a:r>
              <a:rPr lang="en-US" sz="1600" dirty="0"/>
              <a:t>Current program capacity at Granite City is 50 students. 25 additional students being trained for Airframe certificates at West Star Academy.</a:t>
            </a:r>
          </a:p>
        </p:txBody>
      </p:sp>
      <p:sp>
        <p:nvSpPr>
          <p:cNvPr id="28" name="Snip Single Corner Rectangle 27"/>
          <p:cNvSpPr/>
          <p:nvPr/>
        </p:nvSpPr>
        <p:spPr>
          <a:xfrm>
            <a:off x="1966612" y="5297135"/>
            <a:ext cx="4022842" cy="1561659"/>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231028" y="5297135"/>
            <a:ext cx="3607779" cy="2616101"/>
          </a:xfrm>
          <a:prstGeom prst="rect">
            <a:avLst/>
          </a:prstGeom>
          <a:noFill/>
        </p:spPr>
        <p:txBody>
          <a:bodyPr wrap="square" rtlCol="0">
            <a:spAutoFit/>
          </a:bodyPr>
          <a:lstStyle/>
          <a:p>
            <a:r>
              <a:rPr lang="en-US" dirty="0"/>
              <a:t>Potential expansion ideas include adding classroom at Granite City, starting a 100-week night program, and additional off-campus sites</a:t>
            </a:r>
            <a:r>
              <a:rPr lang="en-US" sz="2000" dirty="0"/>
              <a:t>.</a:t>
            </a:r>
          </a:p>
          <a:p>
            <a:endParaRPr lang="en-US" dirty="0"/>
          </a:p>
          <a:p>
            <a:endParaRPr lang="en-US" dirty="0"/>
          </a:p>
          <a:p>
            <a:endParaRPr lang="en-US" dirty="0"/>
          </a:p>
          <a:p>
            <a:endParaRPr lang="en-US" dirty="0"/>
          </a:p>
        </p:txBody>
      </p:sp>
      <p:cxnSp>
        <p:nvCxnSpPr>
          <p:cNvPr id="8" name="Straight Connector 7"/>
          <p:cNvCxnSpPr/>
          <p:nvPr/>
        </p:nvCxnSpPr>
        <p:spPr>
          <a:xfrm rot="5400000">
            <a:off x="-1463183" y="3429000"/>
            <a:ext cx="68580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5657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kgd.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0" y="0"/>
            <a:ext cx="9144000" cy="6858000"/>
          </a:xfrm>
          <a:prstGeom prst="rect">
            <a:avLst/>
          </a:prstGeom>
        </p:spPr>
      </p:pic>
      <p:pic>
        <p:nvPicPr>
          <p:cNvPr id="18" name="Picture 17"/>
          <p:cNvPicPr>
            <a:picLocks noChangeAspect="1"/>
          </p:cNvPicPr>
          <p:nvPr/>
        </p:nvPicPr>
        <p:blipFill rotWithShape="1">
          <a:blip r:embed="rId4"/>
          <a:srcRect l="14972" r="10169"/>
          <a:stretch/>
        </p:blipFill>
        <p:spPr>
          <a:xfrm>
            <a:off x="0" y="-794"/>
            <a:ext cx="1966612" cy="2625230"/>
          </a:xfrm>
          <a:prstGeom prst="rect">
            <a:avLst/>
          </a:prstGeom>
        </p:spPr>
      </p:pic>
      <p:sp>
        <p:nvSpPr>
          <p:cNvPr id="6" name="Rectangle 5"/>
          <p:cNvSpPr/>
          <p:nvPr/>
        </p:nvSpPr>
        <p:spPr>
          <a:xfrm>
            <a:off x="0" y="2624436"/>
            <a:ext cx="1965023" cy="1254001"/>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WIC_H_286U_TM_OL.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275466" y="2961290"/>
            <a:ext cx="1397806" cy="595126"/>
          </a:xfrm>
          <a:prstGeom prst="rect">
            <a:avLst/>
          </a:prstGeom>
        </p:spPr>
      </p:pic>
      <p:sp>
        <p:nvSpPr>
          <p:cNvPr id="9" name="TextBox 8"/>
          <p:cNvSpPr txBox="1"/>
          <p:nvPr/>
        </p:nvSpPr>
        <p:spPr>
          <a:xfrm>
            <a:off x="2231029" y="274638"/>
            <a:ext cx="6512887" cy="584776"/>
          </a:xfrm>
          <a:prstGeom prst="rect">
            <a:avLst/>
          </a:prstGeom>
          <a:noFill/>
        </p:spPr>
        <p:txBody>
          <a:bodyPr wrap="square" rtlCol="0">
            <a:spAutoFit/>
          </a:bodyPr>
          <a:lstStyle/>
          <a:p>
            <a:pPr algn="ctr"/>
            <a:r>
              <a:rPr lang="en-US" sz="3200" b="1" spc="300" dirty="0">
                <a:solidFill>
                  <a:schemeClr val="bg1"/>
                </a:solidFill>
                <a:latin typeface="Myriad Pro"/>
                <a:cs typeface="Myriad Pro"/>
              </a:rPr>
              <a:t>Aviation Management</a:t>
            </a:r>
          </a:p>
        </p:txBody>
      </p:sp>
      <p:sp>
        <p:nvSpPr>
          <p:cNvPr id="10" name="TextBox 9"/>
          <p:cNvSpPr txBox="1"/>
          <p:nvPr/>
        </p:nvSpPr>
        <p:spPr>
          <a:xfrm>
            <a:off x="2480353" y="1142511"/>
            <a:ext cx="6136223" cy="4801315"/>
          </a:xfrm>
          <a:prstGeom prst="rect">
            <a:avLst/>
          </a:prstGeom>
          <a:noFill/>
        </p:spPr>
        <p:txBody>
          <a:bodyPr wrap="square" rtlCol="0">
            <a:spAutoFit/>
          </a:bodyPr>
          <a:lstStyle/>
          <a:p>
            <a:r>
              <a:rPr lang="en-US" dirty="0">
                <a:solidFill>
                  <a:schemeClr val="bg1"/>
                </a:solidFill>
              </a:rPr>
              <a:t>Management, Dispatch, Airplane and Helicopter Pilot Training</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11" name="Snip Single Corner Rectangle 10"/>
          <p:cNvSpPr/>
          <p:nvPr/>
        </p:nvSpPr>
        <p:spPr>
          <a:xfrm>
            <a:off x="1966612" y="2076486"/>
            <a:ext cx="6777304" cy="1561659"/>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231029" y="2076486"/>
            <a:ext cx="5954893" cy="1384995"/>
          </a:xfrm>
          <a:prstGeom prst="rect">
            <a:avLst/>
          </a:prstGeom>
          <a:noFill/>
        </p:spPr>
        <p:txBody>
          <a:bodyPr wrap="square" rtlCol="0">
            <a:spAutoFit/>
          </a:bodyPr>
          <a:lstStyle/>
          <a:p>
            <a:pPr algn="ctr"/>
            <a:r>
              <a:rPr lang="en-US" sz="2400" dirty="0"/>
              <a:t>Associate’s Degree plus 23-credit hour </a:t>
            </a:r>
          </a:p>
          <a:p>
            <a:pPr algn="ctr"/>
            <a:r>
              <a:rPr lang="en-US" sz="2400" dirty="0"/>
              <a:t>Aircraft Dispatcher Certificate</a:t>
            </a:r>
          </a:p>
          <a:p>
            <a:endParaRPr lang="en-US" dirty="0"/>
          </a:p>
          <a:p>
            <a:endParaRPr lang="en-US" dirty="0"/>
          </a:p>
        </p:txBody>
      </p:sp>
      <p:sp>
        <p:nvSpPr>
          <p:cNvPr id="13" name="Snip Single Corner Rectangle 12"/>
          <p:cNvSpPr/>
          <p:nvPr/>
        </p:nvSpPr>
        <p:spPr>
          <a:xfrm>
            <a:off x="1966612" y="3689631"/>
            <a:ext cx="6777304" cy="1561659"/>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231029" y="3689631"/>
            <a:ext cx="6222274" cy="2462213"/>
          </a:xfrm>
          <a:prstGeom prst="rect">
            <a:avLst/>
          </a:prstGeom>
          <a:noFill/>
        </p:spPr>
        <p:txBody>
          <a:bodyPr wrap="square" rtlCol="0">
            <a:spAutoFit/>
          </a:bodyPr>
          <a:lstStyle/>
          <a:p>
            <a:r>
              <a:rPr lang="en-US" sz="2000" dirty="0"/>
              <a:t>Aviation Pilot Associate’s Degrees for </a:t>
            </a:r>
          </a:p>
          <a:p>
            <a:r>
              <a:rPr lang="en-US" sz="2000" dirty="0"/>
              <a:t>Airplane and Helicopter plus Certificates </a:t>
            </a:r>
          </a:p>
          <a:p>
            <a:r>
              <a:rPr lang="en-US" sz="2000" dirty="0"/>
              <a:t>in Aviation Pilot Training and </a:t>
            </a:r>
          </a:p>
          <a:p>
            <a:r>
              <a:rPr lang="en-US" sz="2000" dirty="0"/>
              <a:t>Private Pilot Training</a:t>
            </a:r>
          </a:p>
          <a:p>
            <a:endParaRPr lang="en-US" sz="2000" dirty="0"/>
          </a:p>
          <a:p>
            <a:endParaRPr lang="en-US" dirty="0"/>
          </a:p>
          <a:p>
            <a:endParaRPr lang="en-US" dirty="0"/>
          </a:p>
          <a:p>
            <a:endParaRPr lang="en-US" dirty="0"/>
          </a:p>
        </p:txBody>
      </p:sp>
      <p:sp>
        <p:nvSpPr>
          <p:cNvPr id="15" name="Snip Single Corner Rectangle 14"/>
          <p:cNvSpPr/>
          <p:nvPr/>
        </p:nvSpPr>
        <p:spPr>
          <a:xfrm>
            <a:off x="1966612" y="5297135"/>
            <a:ext cx="6777304" cy="1561659"/>
          </a:xfrm>
          <a:prstGeom prst="snip1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2053932" y="5345775"/>
            <a:ext cx="6399371" cy="2154436"/>
          </a:xfrm>
          <a:prstGeom prst="rect">
            <a:avLst/>
          </a:prstGeom>
          <a:noFill/>
        </p:spPr>
        <p:txBody>
          <a:bodyPr wrap="square" rtlCol="0">
            <a:spAutoFit/>
          </a:bodyPr>
          <a:lstStyle/>
          <a:p>
            <a:r>
              <a:rPr lang="en-US" sz="2000" dirty="0"/>
              <a:t>Articulates to Bachelor’s </a:t>
            </a:r>
          </a:p>
          <a:p>
            <a:r>
              <a:rPr lang="en-US" sz="2000" dirty="0"/>
              <a:t>Degree program available in </a:t>
            </a:r>
          </a:p>
          <a:p>
            <a:r>
              <a:rPr lang="en-US" sz="2000" dirty="0"/>
              <a:t>metro east through Southern </a:t>
            </a:r>
          </a:p>
          <a:p>
            <a:r>
              <a:rPr lang="en-US" sz="2000" dirty="0"/>
              <a:t>Illinois University-Carbondale</a:t>
            </a:r>
          </a:p>
          <a:p>
            <a:endParaRPr lang="en-US" dirty="0"/>
          </a:p>
          <a:p>
            <a:endParaRPr lang="en-US" dirty="0"/>
          </a:p>
          <a:p>
            <a:endParaRPr lang="en-US" dirty="0"/>
          </a:p>
        </p:txBody>
      </p:sp>
      <p:cxnSp>
        <p:nvCxnSpPr>
          <p:cNvPr id="8" name="Straight Connector 7"/>
          <p:cNvCxnSpPr/>
          <p:nvPr/>
        </p:nvCxnSpPr>
        <p:spPr>
          <a:xfrm rot="5400000">
            <a:off x="-1463183" y="3429000"/>
            <a:ext cx="6858000" cy="158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492C0F3-C7A7-44FA-9F6E-86E3FFF8B59C}"/>
              </a:ext>
            </a:extLst>
          </p:cNvPr>
          <p:cNvPicPr>
            <a:picLocks noChangeAspect="1"/>
          </p:cNvPicPr>
          <p:nvPr/>
        </p:nvPicPr>
        <p:blipFill>
          <a:blip r:embed="rId7"/>
          <a:stretch>
            <a:fillRect/>
          </a:stretch>
        </p:blipFill>
        <p:spPr>
          <a:xfrm>
            <a:off x="5939073" y="4431302"/>
            <a:ext cx="3204926" cy="242590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DE5A330D9E154A8E032279E061D861" ma:contentTypeVersion="7" ma:contentTypeDescription="Create a new document." ma:contentTypeScope="" ma:versionID="e4a9f5f8c52efe74a645a1153ba64c64">
  <xsd:schema xmlns:xsd="http://www.w3.org/2001/XMLSchema" xmlns:xs="http://www.w3.org/2001/XMLSchema" xmlns:p="http://schemas.microsoft.com/office/2006/metadata/properties" xmlns:ns2="568e4323-6166-419a-8f53-6e3a0b61b862" targetNamespace="http://schemas.microsoft.com/office/2006/metadata/properties" ma:root="true" ma:fieldsID="4431599b27d4dcd27a884e5c6ba61234" ns2:_="">
    <xsd:import namespace="568e4323-6166-419a-8f53-6e3a0b61b86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8e4323-6166-419a-8f53-6e3a0b61b86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E2E5E4-E6F1-4AB2-BE4C-F82BCA119A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8e4323-6166-419a-8f53-6e3a0b61b8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614620-D041-4382-A46B-C7DC7C7DCA2C}">
  <ds:schemaRefs>
    <ds:schemaRef ds:uri="http://purl.org/dc/elements/1.1/"/>
    <ds:schemaRef ds:uri="http://schemas.openxmlformats.org/package/2006/metadata/core-properties"/>
    <ds:schemaRef ds:uri="568e4323-6166-419a-8f53-6e3a0b61b862"/>
    <ds:schemaRef ds:uri="http://www.w3.org/XML/1998/namespace"/>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24415389-4472-49C4-950A-EF626D52F394}"/>
</file>

<file path=customXml/itemProps4.xml><?xml version="1.0" encoding="utf-8"?>
<ds:datastoreItem xmlns:ds="http://schemas.openxmlformats.org/officeDocument/2006/customXml" ds:itemID="{1D4EED5A-326E-4F60-B3D4-A119B372F9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108</TotalTime>
  <Words>1035</Words>
  <Application>Microsoft Office PowerPoint</Application>
  <PresentationFormat>On-screen Show (4:3)</PresentationFormat>
  <Paragraphs>190</Paragraphs>
  <Slides>16</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Calibri</vt:lpstr>
      <vt:lpstr>Calibri Light</vt:lpstr>
      <vt:lpstr>Century Gothic</vt:lpstr>
      <vt:lpstr>Frutiger Roman</vt:lpstr>
      <vt:lpstr>Frutiger Roman</vt:lpstr>
      <vt:lpstr>Myriad Pro</vt:lpstr>
      <vt:lpstr>Source Sans Pro</vt:lpstr>
      <vt:lpstr>Tahoma</vt:lpstr>
      <vt:lpstr>Wingdings</vt:lpstr>
      <vt:lpstr>Wingdings 3</vt:lpstr>
      <vt:lpstr>Ion Boardroom</vt:lpstr>
      <vt:lpstr>West Star Aviation Apprenticeship  Academy: Rethinking the Apprenticeship Model </vt:lpstr>
      <vt:lpstr>West Star Aviation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Bootcamp Apprenticeship Works! Case Study of Program Success</dc:title>
  <dc:creator>Anthony W. Fuhrmann</dc:creator>
  <cp:lastModifiedBy>Heinisch, Kimberly D</cp:lastModifiedBy>
  <cp:revision>17</cp:revision>
  <cp:lastPrinted>2024-04-15T16:02:28Z</cp:lastPrinted>
  <dcterms:created xsi:type="dcterms:W3CDTF">2024-04-22T19:31:26Z</dcterms:created>
  <dcterms:modified xsi:type="dcterms:W3CDTF">2024-10-01T16:15:59Z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520559ee-9d3e-4931-8188-e8c93e6f9a0d</vt:lpwstr>
  </property>
  <property fmtid="{D5CDD505-2E9C-101B-9397-08002B2CF9AE}" pid="3" name="ContentTypeId">
    <vt:lpwstr>0x010100CAE0D368886C6B4298DB8A66EC5E9E94</vt:lpwstr>
  </property>
</Properties>
</file>