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.xml" ContentType="application/vnd.openxmlformats-officedocument.theme+xml"/>
  <Override PartName="/ppt/authors.xml" ContentType="application/vnd.ms-powerpoint.authors+xml"/>
  <Override PartName="/ppt/comments/modernComment_107_34F7FD77.xml" ContentType="application/vnd.ms-powerpoint.comment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3" r:id="rId3"/>
    <p:sldId id="271" r:id="rId4"/>
    <p:sldId id="264" r:id="rId5"/>
    <p:sldId id="265" r:id="rId6"/>
    <p:sldId id="266" r:id="rId7"/>
    <p:sldId id="267" r:id="rId8"/>
    <p:sldId id="268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243921-B9E2-5560-1380-6952A0D21B72}" name="Patrick, Rahnee" initials="rkp" userId="Patrick, Rahne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83A"/>
    <a:srgbClr val="020A78"/>
    <a:srgbClr val="0C70C8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A37164-967C-648D-0D88-ABB428ED81C0}" v="2" dt="2024-09-11T17:07:24.374"/>
    <p1510:client id="{7D787DFE-D30D-17B5-2D32-8220CB2EEEE1}" v="13" dt="2024-09-11T17:07:07.962"/>
    <p1510:client id="{F98BC935-956D-4316-9CC4-2C42752FAAF5}" v="1" dt="2024-09-11T17:58:27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/>
    <p:restoredTop sz="96405"/>
  </p:normalViewPr>
  <p:slideViewPr>
    <p:cSldViewPr snapToGrid="0">
      <p:cViewPr varScale="1">
        <p:scale>
          <a:sx n="112" d="100"/>
          <a:sy n="11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modernComment_107_34F7FD7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9C86E86-5D4A-40E6-9259-667BAEBF1C55}" authorId="{79243921-B9E2-5560-1380-6952A0D21B72}" created="2024-09-04T13:51:40.32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88667511" sldId="263"/>
      <ac:spMk id="3" creationId="{454895A7-BF64-9018-39F6-41140B27635F}"/>
    </ac:deMkLst>
    <p188:txBody>
      <a:bodyPr/>
      <a:lstStyle/>
      <a:p>
        <a:r>
          <a:rPr lang="en-US"/>
          <a:t>[@Dennis, Steven] Let me know if you have questions.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20A78"/>
                </a:solidFill>
                <a:latin typeface="Montserrat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9731F-227E-B0F0-C4E8-84B9695D2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6" y="150075"/>
            <a:ext cx="1146625" cy="3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7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10;p17">
            <a:extLst>
              <a:ext uri="{FF2B5EF4-FFF2-40B4-BE49-F238E27FC236}">
                <a16:creationId xmlns:a16="http://schemas.microsoft.com/office/drawing/2014/main" id="{CBEFC340-1869-22CB-5A5C-537D113451C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38539" t="-85" r="18060" b="799"/>
          <a:stretch/>
        </p:blipFill>
        <p:spPr>
          <a:xfrm>
            <a:off x="0" y="0"/>
            <a:ext cx="44899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63E12DBC-28B4-3EF4-ADA0-11BC3AF35513}"/>
              </a:ext>
            </a:extLst>
          </p:cNvPr>
          <p:cNvSpPr/>
          <p:nvPr userDrawn="1"/>
        </p:nvSpPr>
        <p:spPr>
          <a:xfrm>
            <a:off x="1" y="-26196"/>
            <a:ext cx="4489913" cy="6877241"/>
          </a:xfrm>
          <a:prstGeom prst="rect">
            <a:avLst/>
          </a:prstGeom>
          <a:solidFill>
            <a:srgbClr val="0C70C8">
              <a:alpha val="80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EAF70-408E-73DE-CB5D-10A27F2D39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0486" y="150075"/>
            <a:ext cx="1146625" cy="344737"/>
          </a:xfrm>
          <a:prstGeom prst="rect">
            <a:avLst/>
          </a:prstGeom>
        </p:spPr>
      </p:pic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9016284E-F24B-4F6C-240A-940074AB1DFA}"/>
              </a:ext>
            </a:extLst>
          </p:cNvPr>
          <p:cNvSpPr/>
          <p:nvPr userDrawn="1"/>
        </p:nvSpPr>
        <p:spPr>
          <a:xfrm>
            <a:off x="1" y="6955"/>
            <a:ext cx="4489913" cy="716485"/>
          </a:xfrm>
          <a:prstGeom prst="rect">
            <a:avLst/>
          </a:prstGeom>
          <a:solidFill>
            <a:srgbClr val="0C70C8">
              <a:alpha val="80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0" y="150075"/>
            <a:ext cx="4225024" cy="34473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390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10;p17">
            <a:extLst>
              <a:ext uri="{FF2B5EF4-FFF2-40B4-BE49-F238E27FC236}">
                <a16:creationId xmlns:a16="http://schemas.microsoft.com/office/drawing/2014/main" id="{CBEFC340-1869-22CB-5A5C-537D113451C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38539" t="-85" r="18060" b="799"/>
          <a:stretch/>
        </p:blipFill>
        <p:spPr>
          <a:xfrm>
            <a:off x="0" y="0"/>
            <a:ext cx="44899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63E12DBC-28B4-3EF4-ADA0-11BC3AF35513}"/>
              </a:ext>
            </a:extLst>
          </p:cNvPr>
          <p:cNvSpPr/>
          <p:nvPr userDrawn="1"/>
        </p:nvSpPr>
        <p:spPr>
          <a:xfrm>
            <a:off x="1" y="-26196"/>
            <a:ext cx="4489913" cy="6877241"/>
          </a:xfrm>
          <a:prstGeom prst="rect">
            <a:avLst/>
          </a:prstGeom>
          <a:solidFill>
            <a:srgbClr val="0C70C8">
              <a:alpha val="80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EAF70-408E-73DE-CB5D-10A27F2D39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0486" y="150075"/>
            <a:ext cx="1146625" cy="3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08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0C70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06D34E-BE59-0049-BC46-68756B89A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09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0C70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06D34E-BE59-0049-BC46-68756B89A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2011680"/>
            <a:ext cx="10501312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3" y="1092416"/>
            <a:ext cx="10501312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37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0C70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06D34E-BE59-0049-BC46-68756B89A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552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8552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7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0C70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06D34E-BE59-0049-BC46-68756B89A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526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6" y="-9728"/>
            <a:ext cx="6095924" cy="6867728"/>
          </a:xfrm>
          <a:prstGeom prst="rect">
            <a:avLst/>
          </a:prstGeom>
          <a:solidFill>
            <a:srgbClr val="0C70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DE1D078-3D0A-670A-0490-71FD30945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927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8335FE-1BC1-E981-F047-4A7E35239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8927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5248D51F-FE71-3703-B796-1487E878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5673899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9717A3-AB97-B5FE-2E2D-D88DD8FD2F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6" y="150075"/>
            <a:ext cx="1146625" cy="3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4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 flipH="1">
            <a:off x="6096000" y="-9728"/>
            <a:ext cx="6096000" cy="6867728"/>
          </a:xfrm>
          <a:prstGeom prst="rect">
            <a:avLst/>
          </a:prstGeom>
          <a:solidFill>
            <a:srgbClr val="0C70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DE1D078-3D0A-670A-0490-71FD30945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927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8335FE-1BC1-E981-F047-4A7E35239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8927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5248D51F-FE71-3703-B796-1487E878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5673899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4DF68C-F33D-7201-F7FC-E5A67EEFF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E322E5-2DA2-4AB2-3752-83B98FA9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498" y="6365726"/>
            <a:ext cx="481614" cy="365125"/>
          </a:xfrm>
          <a:solidFill>
            <a:srgbClr val="0C70C8"/>
          </a:solidFill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65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020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8" y="1236572"/>
            <a:ext cx="8254315" cy="3519882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06D34E-BE59-0049-BC46-68756B89A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F71A4-DE80-4132-20FE-D2D4347B9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5029200"/>
            <a:ext cx="7723188" cy="1112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021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10;p17">
            <a:extLst>
              <a:ext uri="{FF2B5EF4-FFF2-40B4-BE49-F238E27FC236}">
                <a16:creationId xmlns:a16="http://schemas.microsoft.com/office/drawing/2014/main" id="{3AA49BDB-8D08-537A-3F72-16D78E84898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3749" b="12004"/>
          <a:stretch/>
        </p:blipFill>
        <p:spPr>
          <a:xfrm>
            <a:off x="0" y="-6955"/>
            <a:ext cx="12192000" cy="68510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33BD254B-04DB-AAC0-2F41-85114A22383B}"/>
              </a:ext>
            </a:extLst>
          </p:cNvPr>
          <p:cNvSpPr/>
          <p:nvPr userDrawn="1"/>
        </p:nvSpPr>
        <p:spPr>
          <a:xfrm>
            <a:off x="17929" y="0"/>
            <a:ext cx="12192000" cy="6858000"/>
          </a:xfrm>
          <a:prstGeom prst="rect">
            <a:avLst/>
          </a:prstGeom>
          <a:solidFill>
            <a:srgbClr val="020A78">
              <a:alpha val="8503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4CD2B-9DD4-DC43-7365-63D1226AA5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  <p:sp>
        <p:nvSpPr>
          <p:cNvPr id="3" name="Title 13">
            <a:extLst>
              <a:ext uri="{FF2B5EF4-FFF2-40B4-BE49-F238E27FC236}">
                <a16:creationId xmlns:a16="http://schemas.microsoft.com/office/drawing/2014/main" id="{7C568D20-F1DD-D5AA-A1E9-219896E2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8" y="1236572"/>
            <a:ext cx="8254315" cy="3519882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9F3F3DB-71AE-AB47-B734-0142A406C5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5029200"/>
            <a:ext cx="7723188" cy="1112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24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2011680"/>
            <a:ext cx="10501312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3" y="1092416"/>
            <a:ext cx="10501312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9731F-227E-B0F0-C4E8-84B9695D2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6" y="150075"/>
            <a:ext cx="1146625" cy="3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87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rgbClr val="020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FA2FB-DA5E-D3F8-BF63-7045F4816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03" r="9980"/>
          <a:stretch/>
        </p:blipFill>
        <p:spPr>
          <a:xfrm>
            <a:off x="-2" y="-19241"/>
            <a:ext cx="12192001" cy="6877241"/>
          </a:xfrm>
          <a:prstGeom prst="rect">
            <a:avLst/>
          </a:prstGeom>
        </p:spPr>
      </p:pic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33BD254B-04DB-AAC0-2F41-85114A22383B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020A78">
              <a:alpha val="84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4CD2B-9DD4-DC43-7365-63D1226AA5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7100047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7100047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063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67043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67043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Google Shape;110;p17">
            <a:extLst>
              <a:ext uri="{FF2B5EF4-FFF2-40B4-BE49-F238E27FC236}">
                <a16:creationId xmlns:a16="http://schemas.microsoft.com/office/drawing/2014/main" id="{4F3A0320-5EBF-37FC-C143-CC77F0099CE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38539" t="-85" r="18060" b="799"/>
          <a:stretch/>
        </p:blipFill>
        <p:spPr>
          <a:xfrm>
            <a:off x="7702086" y="6955"/>
            <a:ext cx="4489914" cy="68510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33BD254B-04DB-AAC0-2F41-85114A22383B}"/>
              </a:ext>
            </a:extLst>
          </p:cNvPr>
          <p:cNvSpPr/>
          <p:nvPr userDrawn="1"/>
        </p:nvSpPr>
        <p:spPr>
          <a:xfrm>
            <a:off x="7702087" y="6955"/>
            <a:ext cx="4489913" cy="6877241"/>
          </a:xfrm>
          <a:prstGeom prst="rect">
            <a:avLst/>
          </a:prstGeom>
          <a:solidFill>
            <a:srgbClr val="020A78">
              <a:alpha val="80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4CD2B-9DD4-DC43-7365-63D1226AA5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73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10;p17">
            <a:extLst>
              <a:ext uri="{FF2B5EF4-FFF2-40B4-BE49-F238E27FC236}">
                <a16:creationId xmlns:a16="http://schemas.microsoft.com/office/drawing/2014/main" id="{CBEFC340-1869-22CB-5A5C-537D113451C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38539" t="-85" r="18060" b="799"/>
          <a:stretch/>
        </p:blipFill>
        <p:spPr>
          <a:xfrm>
            <a:off x="0" y="0"/>
            <a:ext cx="4489914" cy="68510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63E12DBC-28B4-3EF4-ADA0-11BC3AF35513}"/>
              </a:ext>
            </a:extLst>
          </p:cNvPr>
          <p:cNvSpPr/>
          <p:nvPr userDrawn="1"/>
        </p:nvSpPr>
        <p:spPr>
          <a:xfrm>
            <a:off x="1" y="0"/>
            <a:ext cx="4489913" cy="6877241"/>
          </a:xfrm>
          <a:prstGeom prst="rect">
            <a:avLst/>
          </a:prstGeom>
          <a:solidFill>
            <a:srgbClr val="020A78">
              <a:alpha val="8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EAF70-408E-73DE-CB5D-10A27F2D39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0486" y="150075"/>
            <a:ext cx="1146625" cy="344737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0" y="150075"/>
            <a:ext cx="4225024" cy="34473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8616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67043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67043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6B2FE-01F0-D031-A25D-AE8A8A41441F}"/>
              </a:ext>
            </a:extLst>
          </p:cNvPr>
          <p:cNvGrpSpPr/>
          <p:nvPr userDrawn="1"/>
        </p:nvGrpSpPr>
        <p:grpSpPr>
          <a:xfrm>
            <a:off x="7702087" y="0"/>
            <a:ext cx="4489913" cy="6864955"/>
            <a:chOff x="7702087" y="0"/>
            <a:chExt cx="4489913" cy="6864955"/>
          </a:xfrm>
        </p:grpSpPr>
        <p:pic>
          <p:nvPicPr>
            <p:cNvPr id="2" name="Google Shape;54;p13">
              <a:extLst>
                <a:ext uri="{FF2B5EF4-FFF2-40B4-BE49-F238E27FC236}">
                  <a16:creationId xmlns:a16="http://schemas.microsoft.com/office/drawing/2014/main" id="{8E298BD6-02F9-416A-BFDB-A9A8394EC78C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/>
            </a:blip>
            <a:srcRect l="7518" t="1389" b="4740"/>
            <a:stretch/>
          </p:blipFill>
          <p:spPr>
            <a:xfrm>
              <a:off x="7702087" y="0"/>
              <a:ext cx="448991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5;p13">
              <a:extLst>
                <a:ext uri="{FF2B5EF4-FFF2-40B4-BE49-F238E27FC236}">
                  <a16:creationId xmlns:a16="http://schemas.microsoft.com/office/drawing/2014/main" id="{33BD254B-04DB-AAC0-2F41-85114A22383B}"/>
                </a:ext>
              </a:extLst>
            </p:cNvPr>
            <p:cNvSpPr/>
            <p:nvPr userDrawn="1"/>
          </p:nvSpPr>
          <p:spPr>
            <a:xfrm>
              <a:off x="7702087" y="6955"/>
              <a:ext cx="4489913" cy="6858000"/>
            </a:xfrm>
            <a:prstGeom prst="rect">
              <a:avLst/>
            </a:prstGeom>
            <a:solidFill>
              <a:srgbClr val="020A78">
                <a:alpha val="7995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4CD2B-9DD4-DC43-7365-63D1226AA5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5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6B2FE-01F0-D031-A25D-AE8A8A41441F}"/>
              </a:ext>
            </a:extLst>
          </p:cNvPr>
          <p:cNvGrpSpPr/>
          <p:nvPr userDrawn="1"/>
        </p:nvGrpSpPr>
        <p:grpSpPr>
          <a:xfrm flipH="1">
            <a:off x="0" y="0"/>
            <a:ext cx="4489913" cy="6864955"/>
            <a:chOff x="7702087" y="0"/>
            <a:chExt cx="4489913" cy="6864955"/>
          </a:xfrm>
        </p:grpSpPr>
        <p:pic>
          <p:nvPicPr>
            <p:cNvPr id="2" name="Google Shape;54;p13">
              <a:extLst>
                <a:ext uri="{FF2B5EF4-FFF2-40B4-BE49-F238E27FC236}">
                  <a16:creationId xmlns:a16="http://schemas.microsoft.com/office/drawing/2014/main" id="{8E298BD6-02F9-416A-BFDB-A9A8394EC78C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/>
            </a:blip>
            <a:srcRect l="7518" t="1389" b="4740"/>
            <a:stretch/>
          </p:blipFill>
          <p:spPr>
            <a:xfrm>
              <a:off x="7702087" y="0"/>
              <a:ext cx="448991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5;p13">
              <a:extLst>
                <a:ext uri="{FF2B5EF4-FFF2-40B4-BE49-F238E27FC236}">
                  <a16:creationId xmlns:a16="http://schemas.microsoft.com/office/drawing/2014/main" id="{33BD254B-04DB-AAC0-2F41-85114A22383B}"/>
                </a:ext>
              </a:extLst>
            </p:cNvPr>
            <p:cNvSpPr/>
            <p:nvPr userDrawn="1"/>
          </p:nvSpPr>
          <p:spPr>
            <a:xfrm>
              <a:off x="7702087" y="6955"/>
              <a:ext cx="4489913" cy="6858000"/>
            </a:xfrm>
            <a:prstGeom prst="rect">
              <a:avLst/>
            </a:prstGeom>
            <a:solidFill>
              <a:srgbClr val="020A78">
                <a:alpha val="7994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EAF70-408E-73DE-CB5D-10A27F2D39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0486" y="150075"/>
            <a:ext cx="1146625" cy="344737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0" y="150075"/>
            <a:ext cx="4225024" cy="34473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267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020A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06D34E-BE59-0049-BC46-68756B89A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2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5" y="-9728"/>
            <a:ext cx="12191925" cy="644893"/>
          </a:xfrm>
          <a:prstGeom prst="rect">
            <a:avLst/>
          </a:prstGeom>
          <a:solidFill>
            <a:srgbClr val="020A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06D34E-BE59-0049-BC46-68756B89A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2011680"/>
            <a:ext cx="10501312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3" y="1092416"/>
            <a:ext cx="10501312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654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020A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06D34E-BE59-0049-BC46-68756B89A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552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8552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440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020A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06D34E-BE59-0049-BC46-68756B89A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1883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6" y="-9728"/>
            <a:ext cx="6095924" cy="6867728"/>
          </a:xfrm>
          <a:prstGeom prst="rect">
            <a:avLst/>
          </a:prstGeom>
          <a:solidFill>
            <a:srgbClr val="020A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DE1D078-3D0A-670A-0490-71FD30945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927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8335FE-1BC1-E981-F047-4A7E35239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8927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5248D51F-FE71-3703-B796-1487E878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5673899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9717A3-AB97-B5FE-2E2D-D88DD8FD2F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6" y="150075"/>
            <a:ext cx="1146625" cy="3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4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C7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8" y="1236572"/>
            <a:ext cx="8254315" cy="3519882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06D34E-BE59-0049-BC46-68756B89A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F71A4-DE80-4132-20FE-D2D4347B9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5029200"/>
            <a:ext cx="7723188" cy="1112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B3DD83-8398-BEBF-801C-1D8144D3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498" y="6365726"/>
            <a:ext cx="481614" cy="365125"/>
          </a:xfrm>
          <a:solidFill>
            <a:srgbClr val="0C70C8"/>
          </a:solidFill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85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 flipH="1">
            <a:off x="6096000" y="-9728"/>
            <a:ext cx="6096000" cy="6867728"/>
          </a:xfrm>
          <a:prstGeom prst="rect">
            <a:avLst/>
          </a:prstGeom>
          <a:solidFill>
            <a:srgbClr val="020A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DE1D078-3D0A-670A-0490-71FD30945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927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8335FE-1BC1-E981-F047-4A7E35239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8927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5248D51F-FE71-3703-B796-1487E878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5673899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4DF68C-F33D-7201-F7FC-E5A67EEFF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506F5B2-08C9-11D9-B073-83E916CA57E2}"/>
              </a:ext>
            </a:extLst>
          </p:cNvPr>
          <p:cNvSpPr txBox="1">
            <a:spLocks/>
          </p:cNvSpPr>
          <p:nvPr userDrawn="1"/>
        </p:nvSpPr>
        <p:spPr>
          <a:xfrm>
            <a:off x="9183912" y="63738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2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FBB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rgbClr val="020A78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8" y="1236572"/>
            <a:ext cx="8254315" cy="3519882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020A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F71A4-DE80-4132-20FE-D2D4347B9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5029200"/>
            <a:ext cx="7723188" cy="1112838"/>
          </a:xfrm>
        </p:spPr>
        <p:txBody>
          <a:bodyPr/>
          <a:lstStyle>
            <a:lvl1pPr marL="0" indent="0">
              <a:buNone/>
              <a:defRPr>
                <a:solidFill>
                  <a:srgbClr val="020A78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B1302-BDD1-3962-875A-0AFBEE5DD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6" y="151863"/>
            <a:ext cx="1146625" cy="3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73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67043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67043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6B2FE-01F0-D031-A25D-AE8A8A41441F}"/>
              </a:ext>
            </a:extLst>
          </p:cNvPr>
          <p:cNvGrpSpPr/>
          <p:nvPr userDrawn="1"/>
        </p:nvGrpSpPr>
        <p:grpSpPr>
          <a:xfrm>
            <a:off x="7702087" y="0"/>
            <a:ext cx="4489913" cy="6864955"/>
            <a:chOff x="7702087" y="0"/>
            <a:chExt cx="4489913" cy="6864955"/>
          </a:xfrm>
        </p:grpSpPr>
        <p:pic>
          <p:nvPicPr>
            <p:cNvPr id="2" name="Google Shape;54;p13">
              <a:extLst>
                <a:ext uri="{FF2B5EF4-FFF2-40B4-BE49-F238E27FC236}">
                  <a16:creationId xmlns:a16="http://schemas.microsoft.com/office/drawing/2014/main" id="{8E298BD6-02F9-416A-BFDB-A9A8394EC78C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/>
            </a:blip>
            <a:srcRect l="7518" t="1389" b="4740"/>
            <a:stretch/>
          </p:blipFill>
          <p:spPr>
            <a:xfrm>
              <a:off x="7702087" y="0"/>
              <a:ext cx="448991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5;p13">
              <a:extLst>
                <a:ext uri="{FF2B5EF4-FFF2-40B4-BE49-F238E27FC236}">
                  <a16:creationId xmlns:a16="http://schemas.microsoft.com/office/drawing/2014/main" id="{33BD254B-04DB-AAC0-2F41-85114A22383B}"/>
                </a:ext>
              </a:extLst>
            </p:cNvPr>
            <p:cNvSpPr/>
            <p:nvPr userDrawn="1"/>
          </p:nvSpPr>
          <p:spPr>
            <a:xfrm>
              <a:off x="7702087" y="6955"/>
              <a:ext cx="4489913" cy="6858000"/>
            </a:xfrm>
            <a:prstGeom prst="rect">
              <a:avLst/>
            </a:prstGeom>
            <a:solidFill>
              <a:srgbClr val="FBB83A">
                <a:alpha val="80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376D09B-D4E3-D0FE-B1C1-FE6FBCEAF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0486" y="151863"/>
            <a:ext cx="1146625" cy="34473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ACF84BD-DB34-D9EE-42FF-313ECA67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498" y="6365726"/>
            <a:ext cx="481614" cy="365125"/>
          </a:xfrm>
          <a:solidFill>
            <a:srgbClr val="FBB83A"/>
          </a:solidFill>
        </p:spPr>
        <p:txBody>
          <a:bodyPr/>
          <a:lstStyle>
            <a:lvl1pPr>
              <a:defRPr sz="1000">
                <a:solidFill>
                  <a:srgbClr val="020A78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83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6B2FE-01F0-D031-A25D-AE8A8A41441F}"/>
              </a:ext>
            </a:extLst>
          </p:cNvPr>
          <p:cNvGrpSpPr/>
          <p:nvPr userDrawn="1"/>
        </p:nvGrpSpPr>
        <p:grpSpPr>
          <a:xfrm flipH="1">
            <a:off x="0" y="0"/>
            <a:ext cx="4489913" cy="6864955"/>
            <a:chOff x="7702087" y="0"/>
            <a:chExt cx="4489913" cy="6864955"/>
          </a:xfrm>
        </p:grpSpPr>
        <p:pic>
          <p:nvPicPr>
            <p:cNvPr id="2" name="Google Shape;54;p13">
              <a:extLst>
                <a:ext uri="{FF2B5EF4-FFF2-40B4-BE49-F238E27FC236}">
                  <a16:creationId xmlns:a16="http://schemas.microsoft.com/office/drawing/2014/main" id="{8E298BD6-02F9-416A-BFDB-A9A8394EC78C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/>
            </a:blip>
            <a:srcRect l="7518" t="1389" b="4740"/>
            <a:stretch/>
          </p:blipFill>
          <p:spPr>
            <a:xfrm>
              <a:off x="7702087" y="0"/>
              <a:ext cx="448991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5;p13">
              <a:extLst>
                <a:ext uri="{FF2B5EF4-FFF2-40B4-BE49-F238E27FC236}">
                  <a16:creationId xmlns:a16="http://schemas.microsoft.com/office/drawing/2014/main" id="{33BD254B-04DB-AAC0-2F41-85114A22383B}"/>
                </a:ext>
              </a:extLst>
            </p:cNvPr>
            <p:cNvSpPr/>
            <p:nvPr userDrawn="1"/>
          </p:nvSpPr>
          <p:spPr>
            <a:xfrm>
              <a:off x="7702087" y="6955"/>
              <a:ext cx="4489913" cy="6858000"/>
            </a:xfrm>
            <a:prstGeom prst="rect">
              <a:avLst/>
            </a:prstGeom>
            <a:solidFill>
              <a:srgbClr val="FBB83A">
                <a:alpha val="80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EAF70-408E-73DE-CB5D-10A27F2D39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0486" y="150075"/>
            <a:ext cx="1146625" cy="344737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0" y="150075"/>
            <a:ext cx="4225024" cy="34473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20A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0325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rgbClr val="020A78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FBB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FA40DC-1591-0EEC-F0B8-3DF8F00CF5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6" y="151863"/>
            <a:ext cx="1146625" cy="3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01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rgbClr val="020A78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5" y="0"/>
            <a:ext cx="12191925" cy="644893"/>
          </a:xfrm>
          <a:prstGeom prst="rect">
            <a:avLst/>
          </a:prstGeom>
          <a:solidFill>
            <a:srgbClr val="FBB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2011680"/>
            <a:ext cx="10501312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3" y="1092416"/>
            <a:ext cx="10501312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AC2FAA-E50B-937C-DC65-8C3E74C5E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6" y="151863"/>
            <a:ext cx="1146625" cy="3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05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rgbClr val="020A78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FBB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552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8552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3EBE41-B06D-D169-4264-CA6A396453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6" y="151863"/>
            <a:ext cx="1146625" cy="3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03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rgbClr val="020A78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FBB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360378-BF20-7D21-7F18-90A227160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6" y="151863"/>
            <a:ext cx="1146625" cy="3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82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rgbClr val="020A78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6" y="-9728"/>
            <a:ext cx="6095924" cy="6867728"/>
          </a:xfrm>
          <a:prstGeom prst="rect">
            <a:avLst/>
          </a:prstGeom>
          <a:solidFill>
            <a:srgbClr val="FBB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  <a:lvl2pPr>
              <a:defRPr sz="1800">
                <a:solidFill>
                  <a:srgbClr val="020A78"/>
                </a:solidFill>
              </a:defRPr>
            </a:lvl2pPr>
            <a:lvl3pPr>
              <a:defRPr sz="1600">
                <a:solidFill>
                  <a:srgbClr val="020A78"/>
                </a:solidFill>
              </a:defRPr>
            </a:lvl3pPr>
            <a:lvl4pPr>
              <a:defRPr sz="1400">
                <a:solidFill>
                  <a:srgbClr val="020A78"/>
                </a:solidFill>
              </a:defRPr>
            </a:lvl4pPr>
            <a:lvl5pPr>
              <a:defRPr sz="1400">
                <a:solidFill>
                  <a:srgbClr val="020A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DE1D078-3D0A-670A-0490-71FD30945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927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8335FE-1BC1-E981-F047-4A7E35239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8927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5248D51F-FE71-3703-B796-1487E878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5673899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9717A3-AB97-B5FE-2E2D-D88DD8FD2F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6" y="150075"/>
            <a:ext cx="1146625" cy="3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225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 flipH="1">
            <a:off x="6096000" y="-9728"/>
            <a:ext cx="6096000" cy="6867728"/>
          </a:xfrm>
          <a:prstGeom prst="rect">
            <a:avLst/>
          </a:prstGeom>
          <a:solidFill>
            <a:srgbClr val="FBB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DE1D078-3D0A-670A-0490-71FD30945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927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  <a:lvl2pPr>
              <a:defRPr sz="1800">
                <a:solidFill>
                  <a:srgbClr val="020A78"/>
                </a:solidFill>
              </a:defRPr>
            </a:lvl2pPr>
            <a:lvl3pPr>
              <a:defRPr sz="1600">
                <a:solidFill>
                  <a:srgbClr val="020A78"/>
                </a:solidFill>
              </a:defRPr>
            </a:lvl3pPr>
            <a:lvl4pPr>
              <a:defRPr sz="1400">
                <a:solidFill>
                  <a:srgbClr val="020A78"/>
                </a:solidFill>
              </a:defRPr>
            </a:lvl4pPr>
            <a:lvl5pPr>
              <a:defRPr sz="1400">
                <a:solidFill>
                  <a:srgbClr val="020A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8335FE-1BC1-E981-F047-4A7E35239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8927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5248D51F-FE71-3703-B796-1487E878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5673899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49080B-AF95-1FDA-8138-E049241131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486" y="151863"/>
            <a:ext cx="1146625" cy="34473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46970C-75DF-BA71-BF98-FC9459D9D97D}"/>
              </a:ext>
            </a:extLst>
          </p:cNvPr>
          <p:cNvSpPr txBox="1">
            <a:spLocks/>
          </p:cNvSpPr>
          <p:nvPr userDrawn="1"/>
        </p:nvSpPr>
        <p:spPr>
          <a:xfrm>
            <a:off x="11445498" y="6365726"/>
            <a:ext cx="481614" cy="365125"/>
          </a:xfrm>
          <a:prstGeom prst="rect">
            <a:avLst/>
          </a:prstGeom>
          <a:solidFill>
            <a:srgbClr val="FBB83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020A78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FA2FB-DA5E-D3F8-BF63-7045F4816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03" r="9980"/>
          <a:stretch/>
        </p:blipFill>
        <p:spPr>
          <a:xfrm>
            <a:off x="-2" y="-19241"/>
            <a:ext cx="12192001" cy="6877241"/>
          </a:xfrm>
          <a:prstGeom prst="rect">
            <a:avLst/>
          </a:prstGeom>
        </p:spPr>
      </p:pic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33BD254B-04DB-AAC0-2F41-85114A22383B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0C70C8">
              <a:alpha val="80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4CD2B-9DD4-DC43-7365-63D1226AA5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2D2F5E17-6D10-0A2B-4746-3B642B52135A}"/>
              </a:ext>
            </a:extLst>
          </p:cNvPr>
          <p:cNvSpPr/>
          <p:nvPr userDrawn="1"/>
        </p:nvSpPr>
        <p:spPr>
          <a:xfrm>
            <a:off x="-3" y="0"/>
            <a:ext cx="7710410" cy="6858000"/>
          </a:xfrm>
          <a:prstGeom prst="rect">
            <a:avLst/>
          </a:prstGeom>
          <a:solidFill>
            <a:srgbClr val="0C70C8">
              <a:alpha val="80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498" y="6365726"/>
            <a:ext cx="481614" cy="365125"/>
          </a:xfrm>
          <a:solidFill>
            <a:srgbClr val="0C70C8"/>
          </a:solidFill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3">
            <a:extLst>
              <a:ext uri="{FF2B5EF4-FFF2-40B4-BE49-F238E27FC236}">
                <a16:creationId xmlns:a16="http://schemas.microsoft.com/office/drawing/2014/main" id="{5B615F0B-D4AB-69E0-609D-92E29454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8" y="1236572"/>
            <a:ext cx="6465517" cy="3519882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1797806-8C78-1864-C05A-4FD543F44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5029200"/>
            <a:ext cx="6465430" cy="1112838"/>
          </a:xfr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8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FA2FB-DA5E-D3F8-BF63-7045F4816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03" r="9980"/>
          <a:stretch/>
        </p:blipFill>
        <p:spPr>
          <a:xfrm>
            <a:off x="-2" y="-19241"/>
            <a:ext cx="12192001" cy="6877241"/>
          </a:xfrm>
          <a:prstGeom prst="rect">
            <a:avLst/>
          </a:prstGeom>
        </p:spPr>
      </p:pic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33BD254B-04DB-AAC0-2F41-85114A22383B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0C70C8">
              <a:alpha val="80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4CD2B-9DD4-DC43-7365-63D1226AA5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2D2F5E17-6D10-0A2B-4746-3B642B52135A}"/>
              </a:ext>
            </a:extLst>
          </p:cNvPr>
          <p:cNvSpPr/>
          <p:nvPr userDrawn="1"/>
        </p:nvSpPr>
        <p:spPr>
          <a:xfrm>
            <a:off x="-3" y="0"/>
            <a:ext cx="7710410" cy="6858000"/>
          </a:xfrm>
          <a:prstGeom prst="rect">
            <a:avLst/>
          </a:prstGeom>
          <a:solidFill>
            <a:srgbClr val="0C70C8">
              <a:alpha val="80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7889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43438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43438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A91C2D-3450-577B-F855-8650AF37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498" y="6365726"/>
            <a:ext cx="481614" cy="365125"/>
          </a:xfrm>
          <a:solidFill>
            <a:srgbClr val="0C70C8"/>
          </a:solidFill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7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67043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67043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6B2FE-01F0-D031-A25D-AE8A8A41441F}"/>
              </a:ext>
            </a:extLst>
          </p:cNvPr>
          <p:cNvGrpSpPr/>
          <p:nvPr userDrawn="1"/>
        </p:nvGrpSpPr>
        <p:grpSpPr>
          <a:xfrm>
            <a:off x="7702087" y="0"/>
            <a:ext cx="4489913" cy="6864955"/>
            <a:chOff x="7702087" y="0"/>
            <a:chExt cx="4489913" cy="6864955"/>
          </a:xfrm>
        </p:grpSpPr>
        <p:pic>
          <p:nvPicPr>
            <p:cNvPr id="2" name="Google Shape;54;p13">
              <a:extLst>
                <a:ext uri="{FF2B5EF4-FFF2-40B4-BE49-F238E27FC236}">
                  <a16:creationId xmlns:a16="http://schemas.microsoft.com/office/drawing/2014/main" id="{8E298BD6-02F9-416A-BFDB-A9A8394EC78C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/>
            </a:blip>
            <a:srcRect l="7518" t="1389" b="4740"/>
            <a:stretch/>
          </p:blipFill>
          <p:spPr>
            <a:xfrm>
              <a:off x="7702087" y="0"/>
              <a:ext cx="448991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5;p13">
              <a:extLst>
                <a:ext uri="{FF2B5EF4-FFF2-40B4-BE49-F238E27FC236}">
                  <a16:creationId xmlns:a16="http://schemas.microsoft.com/office/drawing/2014/main" id="{33BD254B-04DB-AAC0-2F41-85114A22383B}"/>
                </a:ext>
              </a:extLst>
            </p:cNvPr>
            <p:cNvSpPr/>
            <p:nvPr userDrawn="1"/>
          </p:nvSpPr>
          <p:spPr>
            <a:xfrm>
              <a:off x="7702087" y="6955"/>
              <a:ext cx="4489913" cy="6858000"/>
            </a:xfrm>
            <a:prstGeom prst="rect">
              <a:avLst/>
            </a:prstGeom>
            <a:solidFill>
              <a:srgbClr val="0C70C8">
                <a:alpha val="80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574CD2B-9DD4-DC43-7365-63D1226AA5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D8CD98B-1151-0A20-2E4F-1195300B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498" y="6365726"/>
            <a:ext cx="481614" cy="365125"/>
          </a:xfrm>
          <a:solidFill>
            <a:srgbClr val="0C70C8"/>
          </a:solidFill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4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6B2FE-01F0-D031-A25D-AE8A8A41441F}"/>
              </a:ext>
            </a:extLst>
          </p:cNvPr>
          <p:cNvGrpSpPr/>
          <p:nvPr userDrawn="1"/>
        </p:nvGrpSpPr>
        <p:grpSpPr>
          <a:xfrm flipH="1">
            <a:off x="0" y="0"/>
            <a:ext cx="4489913" cy="6864955"/>
            <a:chOff x="7702087" y="0"/>
            <a:chExt cx="4489913" cy="6864955"/>
          </a:xfrm>
        </p:grpSpPr>
        <p:pic>
          <p:nvPicPr>
            <p:cNvPr id="2" name="Google Shape;54;p13">
              <a:extLst>
                <a:ext uri="{FF2B5EF4-FFF2-40B4-BE49-F238E27FC236}">
                  <a16:creationId xmlns:a16="http://schemas.microsoft.com/office/drawing/2014/main" id="{8E298BD6-02F9-416A-BFDB-A9A8394EC78C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/>
            </a:blip>
            <a:srcRect l="7518" t="1389" b="4740"/>
            <a:stretch/>
          </p:blipFill>
          <p:spPr>
            <a:xfrm>
              <a:off x="7702087" y="0"/>
              <a:ext cx="448991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5;p13">
              <a:extLst>
                <a:ext uri="{FF2B5EF4-FFF2-40B4-BE49-F238E27FC236}">
                  <a16:creationId xmlns:a16="http://schemas.microsoft.com/office/drawing/2014/main" id="{33BD254B-04DB-AAC0-2F41-85114A22383B}"/>
                </a:ext>
              </a:extLst>
            </p:cNvPr>
            <p:cNvSpPr/>
            <p:nvPr userDrawn="1"/>
          </p:nvSpPr>
          <p:spPr>
            <a:xfrm>
              <a:off x="7702087" y="6955"/>
              <a:ext cx="4489913" cy="6858000"/>
            </a:xfrm>
            <a:prstGeom prst="rect">
              <a:avLst/>
            </a:prstGeom>
            <a:solidFill>
              <a:srgbClr val="0C70C8">
                <a:alpha val="80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EAF70-408E-73DE-CB5D-10A27F2D39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0486" y="150075"/>
            <a:ext cx="1146625" cy="344737"/>
          </a:xfrm>
          <a:prstGeom prst="rect">
            <a:avLst/>
          </a:prstGeom>
        </p:spPr>
      </p:pic>
      <p:sp>
        <p:nvSpPr>
          <p:cNvPr id="8" name="Google Shape;122;p18">
            <a:extLst>
              <a:ext uri="{FF2B5EF4-FFF2-40B4-BE49-F238E27FC236}">
                <a16:creationId xmlns:a16="http://schemas.microsoft.com/office/drawing/2014/main" id="{25048A7C-FDC2-FDD3-0F23-32D99873E1B6}"/>
              </a:ext>
            </a:extLst>
          </p:cNvPr>
          <p:cNvSpPr/>
          <p:nvPr userDrawn="1"/>
        </p:nvSpPr>
        <p:spPr>
          <a:xfrm>
            <a:off x="74" y="-9728"/>
            <a:ext cx="4489839" cy="644893"/>
          </a:xfrm>
          <a:prstGeom prst="rect">
            <a:avLst/>
          </a:prstGeom>
          <a:solidFill>
            <a:srgbClr val="0C70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0" y="150075"/>
            <a:ext cx="4225024" cy="34473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944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6B2FE-01F0-D031-A25D-AE8A8A41441F}"/>
              </a:ext>
            </a:extLst>
          </p:cNvPr>
          <p:cNvGrpSpPr/>
          <p:nvPr userDrawn="1"/>
        </p:nvGrpSpPr>
        <p:grpSpPr>
          <a:xfrm flipH="1">
            <a:off x="0" y="0"/>
            <a:ext cx="4489913" cy="6864955"/>
            <a:chOff x="7702087" y="0"/>
            <a:chExt cx="4489913" cy="6864955"/>
          </a:xfrm>
        </p:grpSpPr>
        <p:pic>
          <p:nvPicPr>
            <p:cNvPr id="2" name="Google Shape;54;p13">
              <a:extLst>
                <a:ext uri="{FF2B5EF4-FFF2-40B4-BE49-F238E27FC236}">
                  <a16:creationId xmlns:a16="http://schemas.microsoft.com/office/drawing/2014/main" id="{8E298BD6-02F9-416A-BFDB-A9A8394EC78C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/>
            </a:blip>
            <a:srcRect l="7518" t="1389" b="4740"/>
            <a:stretch/>
          </p:blipFill>
          <p:spPr>
            <a:xfrm>
              <a:off x="7702087" y="0"/>
              <a:ext cx="448991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5;p13">
              <a:extLst>
                <a:ext uri="{FF2B5EF4-FFF2-40B4-BE49-F238E27FC236}">
                  <a16:creationId xmlns:a16="http://schemas.microsoft.com/office/drawing/2014/main" id="{33BD254B-04DB-AAC0-2F41-85114A22383B}"/>
                </a:ext>
              </a:extLst>
            </p:cNvPr>
            <p:cNvSpPr/>
            <p:nvPr userDrawn="1"/>
          </p:nvSpPr>
          <p:spPr>
            <a:xfrm>
              <a:off x="7702087" y="6955"/>
              <a:ext cx="4489913" cy="6858000"/>
            </a:xfrm>
            <a:prstGeom prst="rect">
              <a:avLst/>
            </a:prstGeom>
            <a:solidFill>
              <a:srgbClr val="0C70C8">
                <a:alpha val="80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EAF70-408E-73DE-CB5D-10A27F2D39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0486" y="150075"/>
            <a:ext cx="1146625" cy="3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0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67043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67043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8BA504-6F85-1486-1275-75C693D8FEEE}"/>
              </a:ext>
            </a:extLst>
          </p:cNvPr>
          <p:cNvGrpSpPr/>
          <p:nvPr userDrawn="1"/>
        </p:nvGrpSpPr>
        <p:grpSpPr>
          <a:xfrm>
            <a:off x="7702086" y="6955"/>
            <a:ext cx="4489914" cy="6877241"/>
            <a:chOff x="7702086" y="6955"/>
            <a:chExt cx="4489914" cy="6877241"/>
          </a:xfrm>
        </p:grpSpPr>
        <p:pic>
          <p:nvPicPr>
            <p:cNvPr id="10" name="Google Shape;110;p17">
              <a:extLst>
                <a:ext uri="{FF2B5EF4-FFF2-40B4-BE49-F238E27FC236}">
                  <a16:creationId xmlns:a16="http://schemas.microsoft.com/office/drawing/2014/main" id="{4F3A0320-5EBF-37FC-C143-CC77F0099CEC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/>
            </a:blip>
            <a:srcRect l="38539" t="-85" r="18060" b="799"/>
            <a:stretch/>
          </p:blipFill>
          <p:spPr>
            <a:xfrm>
              <a:off x="7702086" y="6955"/>
              <a:ext cx="4489914" cy="68510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5;p13">
              <a:extLst>
                <a:ext uri="{FF2B5EF4-FFF2-40B4-BE49-F238E27FC236}">
                  <a16:creationId xmlns:a16="http://schemas.microsoft.com/office/drawing/2014/main" id="{33BD254B-04DB-AAC0-2F41-85114A22383B}"/>
                </a:ext>
              </a:extLst>
            </p:cNvPr>
            <p:cNvSpPr/>
            <p:nvPr userDrawn="1"/>
          </p:nvSpPr>
          <p:spPr>
            <a:xfrm>
              <a:off x="7702087" y="6955"/>
              <a:ext cx="4489913" cy="6877241"/>
            </a:xfrm>
            <a:prstGeom prst="rect">
              <a:avLst/>
            </a:prstGeom>
            <a:solidFill>
              <a:srgbClr val="0C70C8">
                <a:alpha val="80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574CD2B-9DD4-DC43-7365-63D1226AA5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0487" y="150076"/>
            <a:ext cx="1146625" cy="344737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355E60C-1062-C9B8-0DAF-0D6FF08A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498" y="6365726"/>
            <a:ext cx="481614" cy="365125"/>
          </a:xfrm>
          <a:solidFill>
            <a:srgbClr val="0C70C8"/>
          </a:solidFill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4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4B450-8DD6-B29C-48C3-A095A392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9F71E-D683-32C5-5A84-E85FA246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73BE7-D3D4-8CA5-E45E-8A0C3D7EE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4AD44459-A52E-B64E-8F9A-135B0853DF33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23707-2B11-520C-9DE3-930941892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C0CFC-3605-BEE6-6876-F865E8120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64" r:id="rId3"/>
    <p:sldLayoutId id="2147483689" r:id="rId4"/>
    <p:sldLayoutId id="2147483680" r:id="rId5"/>
    <p:sldLayoutId id="2147483673" r:id="rId6"/>
    <p:sldLayoutId id="2147483674" r:id="rId7"/>
    <p:sldLayoutId id="2147483688" r:id="rId8"/>
    <p:sldLayoutId id="2147483681" r:id="rId9"/>
    <p:sldLayoutId id="2147483682" r:id="rId10"/>
    <p:sldLayoutId id="2147483687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7" r:id="rId18"/>
    <p:sldLayoutId id="2147483683" r:id="rId19"/>
    <p:sldLayoutId id="2147483684" r:id="rId20"/>
    <p:sldLayoutId id="2147483685" r:id="rId21"/>
    <p:sldLayoutId id="2147483686" r:id="rId22"/>
    <p:sldLayoutId id="2147483677" r:id="rId23"/>
    <p:sldLayoutId id="2147483678" r:id="rId24"/>
    <p:sldLayoutId id="2147483663" r:id="rId25"/>
    <p:sldLayoutId id="2147483658" r:id="rId26"/>
    <p:sldLayoutId id="2147483659" r:id="rId27"/>
    <p:sldLayoutId id="2147483660" r:id="rId28"/>
    <p:sldLayoutId id="2147483661" r:id="rId29"/>
    <p:sldLayoutId id="2147483662" r:id="rId30"/>
    <p:sldLayoutId id="2147483665" r:id="rId31"/>
    <p:sldLayoutId id="2147483675" r:id="rId32"/>
    <p:sldLayoutId id="2147483676" r:id="rId33"/>
    <p:sldLayoutId id="2147483666" r:id="rId34"/>
    <p:sldLayoutId id="2147483667" r:id="rId35"/>
    <p:sldLayoutId id="2147483668" r:id="rId36"/>
    <p:sldLayoutId id="2147483669" r:id="rId37"/>
    <p:sldLayoutId id="2147483670" r:id="rId38"/>
    <p:sldLayoutId id="2147483671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7_34F7FD7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quity-fairness-equitable-letters-235570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hs.state.il.us/page.aspx?item=52389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8324-4D87-6F61-FC14-28897772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Collaborating with Title IV of WIOA on Registered Apprenticeship Program (RAP) Outreach and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20139-8E55-05E8-9F6C-176CE6D292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Rahnee Patrick</a:t>
            </a:r>
          </a:p>
          <a:p>
            <a:r>
              <a:rPr lang="en-US"/>
              <a:t>Steven Dennis</a:t>
            </a:r>
          </a:p>
        </p:txBody>
      </p:sp>
    </p:spTree>
    <p:extLst>
      <p:ext uri="{BB962C8B-B14F-4D97-AF65-F5344CB8AC3E}">
        <p14:creationId xmlns:p14="http://schemas.microsoft.com/office/powerpoint/2010/main" val="413416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D276B-CB25-AFA7-260D-911E62D3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895A7-BF64-9018-39F6-41140B2763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501" y="1554429"/>
            <a:ext cx="11095630" cy="47371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Is the Mission of Title IV of WIOA?</a:t>
            </a:r>
          </a:p>
          <a:p>
            <a:r>
              <a:rPr lang="en-US" dirty="0"/>
              <a:t>How is the Mission Enacted through Agency Efforts in Illinois?</a:t>
            </a:r>
          </a:p>
          <a:p>
            <a:r>
              <a:rPr lang="en-US" dirty="0"/>
              <a:t>Dual-Customer Services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Specific Workforce Readiness and Career Readiness Services Provided to People with Disabilities Eligible for Vocational Rehabilitation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Employer Engagement at Rehabilitation Services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Business Consultants</a:t>
            </a:r>
            <a:endParaRPr lang="en-US" dirty="0"/>
          </a:p>
          <a:p>
            <a:r>
              <a:rPr lang="en-US" dirty="0"/>
              <a:t>Two Way Referral Flow </a:t>
            </a:r>
          </a:p>
          <a:p>
            <a:pPr lvl="1"/>
            <a:r>
              <a:rPr lang="en-US" dirty="0"/>
              <a:t>For what Integrated Business Team Members should be listening related to employer connections or relationships that are good fits for the Title IV mission</a:t>
            </a:r>
          </a:p>
          <a:p>
            <a:pPr lvl="1"/>
            <a:r>
              <a:rPr lang="en-US" dirty="0"/>
              <a:t>AJC’s and LWIA’s staff communicate effectively with IDHS-DRS-VR</a:t>
            </a:r>
          </a:p>
          <a:p>
            <a:r>
              <a:rPr lang="en-US" dirty="0"/>
              <a:t>Employer Encouragement </a:t>
            </a:r>
          </a:p>
          <a:p>
            <a:pPr lvl="1"/>
            <a:r>
              <a:rPr lang="en-US" dirty="0"/>
              <a:t>Potential Barriers to Apprenticeship Participation or Opportunities</a:t>
            </a:r>
          </a:p>
          <a:p>
            <a:pPr lvl="2"/>
            <a:r>
              <a:rPr lang="en-US" dirty="0"/>
              <a:t>Boilerplate Processes and Paperwork that disallow qualified individuals with disabilities</a:t>
            </a:r>
          </a:p>
          <a:p>
            <a:pPr lvl="2"/>
            <a:r>
              <a:rPr lang="en-US" dirty="0"/>
              <a:t>Liability</a:t>
            </a:r>
          </a:p>
          <a:p>
            <a:pPr lvl="1"/>
            <a:r>
              <a:rPr lang="en-US" dirty="0"/>
              <a:t>Steps to assure welcoming and supportive and legal site for people with disabilities.</a:t>
            </a:r>
          </a:p>
          <a:p>
            <a:pPr lvl="2"/>
            <a:r>
              <a:rPr lang="en-US" dirty="0"/>
              <a:t>Person-First language</a:t>
            </a:r>
          </a:p>
          <a:p>
            <a:pPr lvl="1"/>
            <a:r>
              <a:rPr lang="en-US" dirty="0"/>
              <a:t>A person’s disability is not a value add as a worker</a:t>
            </a:r>
          </a:p>
          <a:p>
            <a:pPr lvl="2"/>
            <a:r>
              <a:rPr lang="en-US" dirty="0"/>
              <a:t>Do not hire someone with autism because they are a math whiz – hire them because they are a good fit for the role</a:t>
            </a:r>
          </a:p>
          <a:p>
            <a:pPr lvl="2"/>
            <a:r>
              <a:rPr lang="en-US" dirty="0"/>
              <a:t>Do not hire a Blind person because they are a good listener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92908-F345-EF44-2135-E192C93088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8886675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6CFF-4656-AF03-E499-C3447A65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PURPOSE What Is the Mission of Title IV of WIOA?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431EC-1AE0-2920-975C-3D2DCEC437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piece, indoor, cut, sliced&#10;&#10;Description automatically generated">
            <a:extLst>
              <a:ext uri="{FF2B5EF4-FFF2-40B4-BE49-F238E27FC236}">
                <a16:creationId xmlns:a16="http://schemas.microsoft.com/office/drawing/2014/main" id="{DAB9CC9B-B6AE-9921-CAF4-454BD4A78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20443" y="1554429"/>
            <a:ext cx="7089913" cy="472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0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8324-4D87-6F61-FC14-28897772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90" y="659324"/>
            <a:ext cx="8254315" cy="26252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Creating Accessible Work Environment for Employees with Disabilities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20139-8E55-05E8-9F6C-176CE6D292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4980373"/>
            <a:ext cx="7723188" cy="116166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Disabled people reading and collaborating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0500"/>
            <a:ext cx="1219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1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393B3F-A2EA-0E08-2897-8E400548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Barriers for Disabled Employees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EA41A6-8917-BC5C-507D-AB90A0155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Assume it is more costly</a:t>
            </a:r>
          </a:p>
          <a:p>
            <a:r>
              <a:rPr lang="en-US" dirty="0"/>
              <a:t>Hiring Process</a:t>
            </a:r>
          </a:p>
          <a:p>
            <a:r>
              <a:rPr lang="en-US" dirty="0"/>
              <a:t>Fear of negative judgement</a:t>
            </a:r>
          </a:p>
          <a:p>
            <a:r>
              <a:rPr lang="en-US" dirty="0"/>
              <a:t>Lack of accessibility in the workplace</a:t>
            </a:r>
          </a:p>
          <a:p>
            <a:r>
              <a:rPr lang="en-US" dirty="0"/>
              <a:t>Unwillingness to accommodate employees</a:t>
            </a:r>
          </a:p>
          <a:p>
            <a:r>
              <a:rPr lang="en-US" dirty="0"/>
              <a:t>Unsure how to handle situation in the workplace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24C026-0CBC-2195-A109-910F12BE84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Key Barriers for Hiring Employees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124405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5DE8-B8E0-4BA2-7C12-FB95A12B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Inclusive Culture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B0991-B53D-D589-F3B9-E95113B719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677880"/>
            <a:ext cx="6670431" cy="42609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Strategies to promote a culture of inclusion for employees with disabilities: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Changes in training programs</a:t>
            </a:r>
          </a:p>
          <a:p>
            <a:r>
              <a:rPr lang="en-US" dirty="0"/>
              <a:t>Mentoring programs</a:t>
            </a:r>
          </a:p>
          <a:p>
            <a:r>
              <a:rPr lang="en-US" dirty="0"/>
              <a:t>Provide better access to worksite</a:t>
            </a:r>
          </a:p>
          <a:p>
            <a:r>
              <a:rPr lang="en-US" dirty="0"/>
              <a:t>Restructure jobs when possible</a:t>
            </a:r>
          </a:p>
          <a:p>
            <a:r>
              <a:rPr lang="en-US" dirty="0"/>
              <a:t>Advocate for inclusive policies and practices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C1412-7196-BBFD-2D55-6BBF5AA490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Inclusive Culture</a:t>
            </a:r>
          </a:p>
        </p:txBody>
      </p:sp>
    </p:spTree>
    <p:extLst>
      <p:ext uri="{BB962C8B-B14F-4D97-AF65-F5344CB8AC3E}">
        <p14:creationId xmlns:p14="http://schemas.microsoft.com/office/powerpoint/2010/main" val="263913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393B3F-A2EA-0E08-2897-8E400548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of Hiring Disabled Employees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EA41A6-8917-BC5C-507D-AB90A0155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Hiring people with disabilities can increase profits</a:t>
            </a:r>
          </a:p>
          <a:p>
            <a:r>
              <a:rPr lang="en-US" dirty="0"/>
              <a:t>Hiring people with disabilities can diversify culture</a:t>
            </a:r>
          </a:p>
          <a:p>
            <a:r>
              <a:rPr lang="en-US" dirty="0"/>
              <a:t>Hiring people with disabilities can reduce turnover rates</a:t>
            </a:r>
          </a:p>
          <a:p>
            <a:r>
              <a:rPr lang="en-US" dirty="0"/>
              <a:t>Untapped market of talented people</a:t>
            </a:r>
          </a:p>
          <a:p>
            <a:r>
              <a:rPr lang="en-US" dirty="0"/>
              <a:t>Tax advantages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Success Stories: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https://www.dhs.state.il.us/page.aspx?item=52389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24C026-0CBC-2195-A109-910F12BE84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Benefits of Hiring People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297354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2D3F-10F6-BCFE-E77A-E7E794BE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8EA70-D548-0507-40DF-BC01CB474E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Resources for Employees with Disabilities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A028A-947A-0960-5009-98EF40F2D1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2011679"/>
            <a:ext cx="10501312" cy="1771181"/>
          </a:xfrm>
        </p:spPr>
        <p:txBody>
          <a:bodyPr/>
          <a:lstStyle/>
          <a:p>
            <a:r>
              <a:rPr lang="en-US" dirty="0"/>
              <a:t>Job Accommodation Network</a:t>
            </a:r>
          </a:p>
          <a:p>
            <a:r>
              <a:rPr lang="en-US" dirty="0"/>
              <a:t>Great Lakes ADA Center</a:t>
            </a:r>
          </a:p>
          <a:p>
            <a:r>
              <a:rPr lang="en-US" dirty="0"/>
              <a:t>ADA National Network</a:t>
            </a:r>
          </a:p>
          <a:p>
            <a:r>
              <a:rPr lang="en-US" dirty="0"/>
              <a:t>ADA.gov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455" y="4071716"/>
            <a:ext cx="3381847" cy="914528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29" y="4723906"/>
            <a:ext cx="3929244" cy="1615764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857" y="5275101"/>
            <a:ext cx="2667372" cy="943107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132" y="5275102"/>
            <a:ext cx="2333951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C4956A-1D66-C397-361B-83852CA0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Accessibility Awareness Day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5FB7E6-C38D-F922-13A2-D58714B2FB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Global Accessibility Awareness Day May 16th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8811F4-AD05-B0F8-4AD9-66DDF365E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Purpose of GAAD is to get everyone talking, thinking and learning about digital access/inclusion and people with different disabilities.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61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DHS Colors">
      <a:dk1>
        <a:srgbClr val="000000"/>
      </a:dk1>
      <a:lt1>
        <a:srgbClr val="FFFFFF"/>
      </a:lt1>
      <a:dk2>
        <a:srgbClr val="020A78"/>
      </a:dk2>
      <a:lt2>
        <a:srgbClr val="FBB83A"/>
      </a:lt2>
      <a:accent1>
        <a:srgbClr val="020A78"/>
      </a:accent1>
      <a:accent2>
        <a:srgbClr val="0C70C8"/>
      </a:accent2>
      <a:accent3>
        <a:srgbClr val="445469"/>
      </a:accent3>
      <a:accent4>
        <a:srgbClr val="FBB83A"/>
      </a:accent4>
      <a:accent5>
        <a:srgbClr val="5B9BD5"/>
      </a:accent5>
      <a:accent6>
        <a:srgbClr val="D6D6D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0D368886C6B4298DB8A66EC5E9E94" ma:contentTypeVersion="3" ma:contentTypeDescription="Create a new document." ma:contentTypeScope="" ma:versionID="3dfe9d4b760e711e5f29de418d1818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876BBBB-C955-402E-94F9-857DBDAC3842}"/>
</file>

<file path=customXml/itemProps2.xml><?xml version="1.0" encoding="utf-8"?>
<ds:datastoreItem xmlns:ds="http://schemas.openxmlformats.org/officeDocument/2006/customXml" ds:itemID="{B8EDA8A3-C4A7-4E1B-8798-9F5E99CD6B04}"/>
</file>

<file path=customXml/itemProps3.xml><?xml version="1.0" encoding="utf-8"?>
<ds:datastoreItem xmlns:ds="http://schemas.openxmlformats.org/officeDocument/2006/customXml" ds:itemID="{09366E5E-1912-4A30-808F-E96B7ED0E493}"/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402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Montserrat</vt:lpstr>
      <vt:lpstr>Montserrat Medium</vt:lpstr>
      <vt:lpstr>Montserrat SemiBold</vt:lpstr>
      <vt:lpstr>Office Theme</vt:lpstr>
      <vt:lpstr>Collaborating with Title IV of WIOA on Registered Apprenticeship Program (RAP) Outreach and Development</vt:lpstr>
      <vt:lpstr>PowerPoint Presentation</vt:lpstr>
      <vt:lpstr>PURPOSE What Is the Mission of Title IV of WIOA?</vt:lpstr>
      <vt:lpstr>Creating Accessible Work Environment for Employees with Disabilities</vt:lpstr>
      <vt:lpstr>Barriers for Disabled Employees </vt:lpstr>
      <vt:lpstr>Inclusive Culture </vt:lpstr>
      <vt:lpstr>Benefits of Hiring Disabled Employees </vt:lpstr>
      <vt:lpstr>Resources </vt:lpstr>
      <vt:lpstr>Global Accessibility Awareness Day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Collaborate with IDHS DRS on RAP and Outreach Development</dc:title>
  <dc:creator>Erasmo Gomes</dc:creator>
  <cp:lastModifiedBy>Heinisch, Kimberly D</cp:lastModifiedBy>
  <cp:revision>20</cp:revision>
  <dcterms:created xsi:type="dcterms:W3CDTF">2022-09-23T20:26:18Z</dcterms:created>
  <dcterms:modified xsi:type="dcterms:W3CDTF">2025-02-19T22:43:50Z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0x010100CAE0D368886C6B4298DB8A66EC5E9E94</vt:lpwstr>
  </property>
</Properties>
</file>