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8"/>
  </p:notesMasterIdLst>
  <p:sldIdLst>
    <p:sldId id="327" r:id="rId5"/>
    <p:sldId id="330" r:id="rId6"/>
    <p:sldId id="328" r:id="rId7"/>
    <p:sldId id="331" r:id="rId8"/>
    <p:sldId id="336" r:id="rId9"/>
    <p:sldId id="343" r:id="rId10"/>
    <p:sldId id="344" r:id="rId11"/>
    <p:sldId id="337" r:id="rId12"/>
    <p:sldId id="345" r:id="rId13"/>
    <p:sldId id="350" r:id="rId14"/>
    <p:sldId id="347" r:id="rId15"/>
    <p:sldId id="338" r:id="rId16"/>
    <p:sldId id="333" r:id="rId17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nes, Lisa" initials="JL" lastIdx="1" clrIdx="0">
    <p:extLst>
      <p:ext uri="{19B8F6BF-5375-455C-9EA6-DF929625EA0E}">
        <p15:presenceInfo xmlns:p15="http://schemas.microsoft.com/office/powerpoint/2012/main" userId="S::Lisa.D.Jones@Illinois.gov::79f6bcf7-606c-454b-be0e-907ca5ad658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2169"/>
    <a:srgbClr val="1C26A7"/>
    <a:srgbClr val="5859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7" autoAdjust="0"/>
    <p:restoredTop sz="86957" autoAdjust="0"/>
  </p:normalViewPr>
  <p:slideViewPr>
    <p:cSldViewPr snapToGrid="0" snapToObjects="1">
      <p:cViewPr varScale="1">
        <p:scale>
          <a:sx n="71" d="100"/>
          <a:sy n="71" d="100"/>
        </p:scale>
        <p:origin x="92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7BEC8D-B925-4E24-B403-1BC45C0C0CB5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E7437D-0E1D-4AF1-9332-3A6581B35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13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E7437D-0E1D-4AF1-9332-3A6581B3585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40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E7437D-0E1D-4AF1-9332-3A6581B3585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440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E7437D-0E1D-4AF1-9332-3A6581B3585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6549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E7437D-0E1D-4AF1-9332-3A6581B3585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1627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E7437D-0E1D-4AF1-9332-3A6581B3585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3150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E7437D-0E1D-4AF1-9332-3A6581B3585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2299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172169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E7437D-0E1D-4AF1-9332-3A6581B3585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4177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E7437D-0E1D-4AF1-9332-3A6581B3585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2134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E7437D-0E1D-4AF1-9332-3A6581B3585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756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10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16546" y="844570"/>
            <a:ext cx="5208608" cy="2387600"/>
          </a:xfrm>
        </p:spPr>
        <p:txBody>
          <a:bodyPr anchor="b"/>
          <a:lstStyle>
            <a:lvl1pPr algn="l">
              <a:defRPr sz="6000" b="1">
                <a:solidFill>
                  <a:srgbClr val="172169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16546" y="3833532"/>
            <a:ext cx="5208608" cy="750043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58595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Monday, April 24,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46135" y="6263750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84374" y="6263750"/>
            <a:ext cx="72824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C252FB9-B173-B746-BC64-1AB9D36BCBA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908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10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1010" y="610865"/>
            <a:ext cx="7616143" cy="561049"/>
          </a:xfrm>
        </p:spPr>
        <p:txBody>
          <a:bodyPr/>
          <a:lstStyle>
            <a:lvl1pPr>
              <a:defRPr b="1">
                <a:solidFill>
                  <a:srgbClr val="17216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18167"/>
            <a:ext cx="10515600" cy="4058796"/>
          </a:xfrm>
        </p:spPr>
        <p:txBody>
          <a:bodyPr/>
          <a:lstStyle>
            <a:lvl1pPr>
              <a:defRPr>
                <a:solidFill>
                  <a:srgbClr val="58595B"/>
                </a:solidFill>
              </a:defRPr>
            </a:lvl1pPr>
            <a:lvl2pPr>
              <a:defRPr>
                <a:solidFill>
                  <a:srgbClr val="58595B"/>
                </a:solidFill>
              </a:defRPr>
            </a:lvl2pPr>
            <a:lvl3pPr>
              <a:defRPr>
                <a:solidFill>
                  <a:srgbClr val="58595B"/>
                </a:solidFill>
              </a:defRPr>
            </a:lvl3pPr>
            <a:lvl4pPr>
              <a:defRPr>
                <a:solidFill>
                  <a:srgbClr val="58595B"/>
                </a:solidFill>
              </a:defRPr>
            </a:lvl4pPr>
            <a:lvl5pPr>
              <a:defRPr>
                <a:solidFill>
                  <a:srgbClr val="58595B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83350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62E03C93-A8B5-5E4D-ADDE-FACFC10B3CD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16" y="245365"/>
            <a:ext cx="2060448" cy="113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937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104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16" y="245365"/>
            <a:ext cx="2060448" cy="1134495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 userDrawn="1"/>
        </p:nvSpPr>
        <p:spPr>
          <a:xfrm>
            <a:off x="3211010" y="610865"/>
            <a:ext cx="7616143" cy="5610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17216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172169"/>
                </a:solidFill>
              </a:defRPr>
            </a:lvl1pPr>
          </a:lstStyle>
          <a:p>
            <a:r>
              <a:rPr lang="en-US" dirty="0"/>
              <a:t>Click to edit sub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8335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83350"/>
            <a:ext cx="2743200" cy="365125"/>
          </a:xfrm>
        </p:spPr>
        <p:txBody>
          <a:bodyPr/>
          <a:lstStyle/>
          <a:p>
            <a:fld id="{4C252FB9-B173-B746-BC64-1AB9D36BCB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489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104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16" y="245365"/>
            <a:ext cx="2060448" cy="1134495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211010" y="610865"/>
            <a:ext cx="7616143" cy="561049"/>
          </a:xfrm>
        </p:spPr>
        <p:txBody>
          <a:bodyPr/>
          <a:lstStyle>
            <a:lvl1pPr>
              <a:defRPr b="1">
                <a:solidFill>
                  <a:srgbClr val="17216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157699"/>
            <a:ext cx="5181600" cy="40192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48335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483350"/>
            <a:ext cx="2743200" cy="365125"/>
          </a:xfrm>
        </p:spPr>
        <p:txBody>
          <a:bodyPr/>
          <a:lstStyle/>
          <a:p>
            <a:fld id="{4C252FB9-B173-B746-BC64-1AB9D36BCB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41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16" y="245365"/>
            <a:ext cx="2060448" cy="1134495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211010" y="610865"/>
            <a:ext cx="7616143" cy="561049"/>
          </a:xfrm>
        </p:spPr>
        <p:txBody>
          <a:bodyPr/>
          <a:lstStyle>
            <a:lvl1pPr>
              <a:defRPr b="1">
                <a:solidFill>
                  <a:srgbClr val="17216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2005257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829169"/>
            <a:ext cx="5157787" cy="35271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2005257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829169"/>
            <a:ext cx="5183188" cy="35271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48335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483350"/>
            <a:ext cx="2743200" cy="365125"/>
          </a:xfrm>
        </p:spPr>
        <p:txBody>
          <a:bodyPr/>
          <a:lstStyle/>
          <a:p>
            <a:fld id="{4C252FB9-B173-B746-BC64-1AB9D36BCB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81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10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16" y="245365"/>
            <a:ext cx="2060448" cy="1134495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211010" y="610865"/>
            <a:ext cx="7616143" cy="561049"/>
          </a:xfrm>
        </p:spPr>
        <p:txBody>
          <a:bodyPr/>
          <a:lstStyle>
            <a:lvl1pPr>
              <a:defRPr b="1">
                <a:solidFill>
                  <a:srgbClr val="17216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48335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483350"/>
            <a:ext cx="2743200" cy="365125"/>
          </a:xfrm>
        </p:spPr>
        <p:txBody>
          <a:bodyPr/>
          <a:lstStyle/>
          <a:p>
            <a:fld id="{4C252FB9-B173-B746-BC64-1AB9D36BCB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6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52FB9-B173-B746-BC64-1AB9D36BCB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716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llinoisworknet.com/Training/Pages/WIOATrainingProgramSearch.aspx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capsillinois.com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pps.illinoisworknet.com/WIOAPolicy/Policy/Index/193" TargetMode="External"/><Relationship Id="rId2" Type="http://schemas.openxmlformats.org/officeDocument/2006/relationships/hyperlink" Target="https://apps.illinoisworknet.com/WIOAPolicy/Policy/Index/197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9730" y="1602278"/>
            <a:ext cx="10132539" cy="2707171"/>
          </a:xfrm>
        </p:spPr>
        <p:txBody>
          <a:bodyPr>
            <a:noAutofit/>
          </a:bodyPr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Illinois Youth Career Pathway </a:t>
            </a:r>
            <a:b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Grant Opportunity</a:t>
            </a:r>
            <a:b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Individual Training Account</a:t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Technical Assistance Session</a:t>
            </a:r>
            <a:endParaRPr lang="en-US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649" y="3486150"/>
            <a:ext cx="2715065" cy="149493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E50F05F-682A-4362-A405-E2BFBA6DB1B3}"/>
              </a:ext>
            </a:extLst>
          </p:cNvPr>
          <p:cNvSpPr txBox="1">
            <a:spLocks/>
          </p:cNvSpPr>
          <p:nvPr/>
        </p:nvSpPr>
        <p:spPr>
          <a:xfrm>
            <a:off x="442248" y="5391912"/>
            <a:ext cx="11521152" cy="88680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17216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Illinois Department of Commerce and Economic Opportunity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25527E0F-944C-4F49-BF72-E9EF0C4C5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41" y="467033"/>
            <a:ext cx="3409950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07136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6D7F1-E720-4CB1-B920-FAC3D7D58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7928" y="610865"/>
            <a:ext cx="7616143" cy="561049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cs typeface="Times New Roman" panose="02020603050405020304" pitchFamily="18" charset="0"/>
              </a:rPr>
              <a:t>Informed Customer Choice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EB7CD4-5104-42FA-AA6E-C9036AC41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03C93-A8B5-5E4D-ADDE-FACFC10B3CD1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Rectangle 7" descr="User">
            <a:extLst>
              <a:ext uri="{FF2B5EF4-FFF2-40B4-BE49-F238E27FC236}">
                <a16:creationId xmlns:a16="http://schemas.microsoft.com/office/drawing/2014/main" id="{58C2DD68-CA0C-45F1-B160-CD585C449F0C}"/>
              </a:ext>
            </a:extLst>
          </p:cNvPr>
          <p:cNvSpPr>
            <a:spLocks noChangeAspect="1"/>
          </p:cNvSpPr>
          <p:nvPr/>
        </p:nvSpPr>
        <p:spPr>
          <a:xfrm>
            <a:off x="664448" y="1679048"/>
            <a:ext cx="3623850" cy="3623850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B54A8DC-DCC7-4D11-83DF-FA047E452BE2}"/>
              </a:ext>
            </a:extLst>
          </p:cNvPr>
          <p:cNvSpPr txBox="1">
            <a:spLocks/>
          </p:cNvSpPr>
          <p:nvPr/>
        </p:nvSpPr>
        <p:spPr>
          <a:xfrm>
            <a:off x="5335675" y="1843633"/>
            <a:ext cx="5747657" cy="440350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indent="-365760">
              <a:spcBef>
                <a:spcPts val="1200"/>
              </a:spcBef>
              <a:spcAft>
                <a:spcPts val="1200"/>
              </a:spcAft>
              <a:buClr>
                <a:srgbClr val="F36B22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rgbClr val="172169"/>
                </a:solidFill>
              </a:rPr>
              <a:t>Training services, must be provided in a manner that maximizes informed consumer choice.</a:t>
            </a:r>
          </a:p>
          <a:p>
            <a:pPr marL="365760" indent="-365760">
              <a:spcBef>
                <a:spcPts val="1200"/>
              </a:spcBef>
              <a:spcAft>
                <a:spcPts val="1200"/>
              </a:spcAft>
              <a:buClr>
                <a:srgbClr val="F36B22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rgbClr val="172169"/>
                </a:solidFill>
              </a:rPr>
              <a:t>Career Planners assist the customer in making career choices</a:t>
            </a:r>
          </a:p>
          <a:p>
            <a:pPr marL="365760" indent="-365760">
              <a:spcBef>
                <a:spcPts val="1200"/>
              </a:spcBef>
              <a:spcAft>
                <a:spcPts val="1200"/>
              </a:spcAft>
              <a:buClr>
                <a:srgbClr val="F36B22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rgbClr val="172169"/>
                </a:solidFill>
              </a:rPr>
              <a:t>Program must align with customers goals and objectives outlined in the career plan (ISS)</a:t>
            </a:r>
          </a:p>
          <a:p>
            <a:pPr marL="365760" indent="-365760">
              <a:spcBef>
                <a:spcPts val="1200"/>
              </a:spcBef>
              <a:spcAft>
                <a:spcPts val="1200"/>
              </a:spcAft>
              <a:buClr>
                <a:srgbClr val="F36B22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rgbClr val="172169"/>
                </a:solidFill>
              </a:rPr>
              <a:t>Customer’s choice must lead to recognized postsecondary credentials </a:t>
            </a:r>
          </a:p>
          <a:p>
            <a:pPr marL="365760" indent="-365760">
              <a:spcBef>
                <a:spcPts val="1200"/>
              </a:spcBef>
              <a:spcAft>
                <a:spcPts val="1200"/>
              </a:spcAft>
              <a:buClr>
                <a:srgbClr val="F36B22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rgbClr val="172169"/>
                </a:solidFill>
              </a:rPr>
              <a:t>Align with in-demand industry sectors or occupations in the local area, as identified by the local board</a:t>
            </a:r>
          </a:p>
          <a:p>
            <a:pPr marL="365760" indent="-365760">
              <a:spcBef>
                <a:spcPts val="1200"/>
              </a:spcBef>
              <a:spcAft>
                <a:spcPts val="1200"/>
              </a:spcAft>
              <a:buClr>
                <a:srgbClr val="F36B22"/>
              </a:buClr>
              <a:buFont typeface="Wingdings" panose="05000000000000000000" pitchFamily="2" charset="2"/>
              <a:buChar char="v"/>
            </a:pPr>
            <a:endParaRPr lang="en-US" sz="2000" dirty="0"/>
          </a:p>
          <a:p>
            <a:pPr marL="0" indent="0">
              <a:spcBef>
                <a:spcPts val="1200"/>
              </a:spcBef>
              <a:spcAft>
                <a:spcPts val="1200"/>
              </a:spcAft>
              <a:buFont typeface="Arial"/>
              <a:buNone/>
            </a:pPr>
            <a:endParaRPr lang="en-US" sz="2000" dirty="0">
              <a:solidFill>
                <a:srgbClr val="172169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6DD4147-8ED7-4787-803A-B142818142AC}"/>
              </a:ext>
            </a:extLst>
          </p:cNvPr>
          <p:cNvCxnSpPr>
            <a:cxnSpLocks/>
          </p:cNvCxnSpPr>
          <p:nvPr/>
        </p:nvCxnSpPr>
        <p:spPr>
          <a:xfrm>
            <a:off x="4712677" y="1577591"/>
            <a:ext cx="0" cy="4561952"/>
          </a:xfrm>
          <a:prstGeom prst="line">
            <a:avLst/>
          </a:prstGeom>
          <a:ln w="127000" cap="flat" cmpd="sng">
            <a:solidFill>
              <a:srgbClr val="1721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86153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6D7F1-E720-4CB1-B920-FAC3D7D58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7928" y="610865"/>
            <a:ext cx="7616143" cy="561049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cs typeface="Times New Roman" panose="02020603050405020304" pitchFamily="18" charset="0"/>
              </a:rPr>
              <a:t>Use of Funds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6288B8-8D22-4EE1-9A8A-8843D8D675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4" y="6533492"/>
            <a:ext cx="5833905" cy="4701248"/>
          </a:xfrm>
          <a:ln>
            <a:noFill/>
          </a:ln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Tuition and non-tuition items. </a:t>
            </a:r>
          </a:p>
          <a:p>
            <a:r>
              <a:rPr lang="en-US" dirty="0"/>
              <a:t>Supportive Services. </a:t>
            </a:r>
          </a:p>
          <a:p>
            <a:r>
              <a:rPr lang="en-US" dirty="0" err="1"/>
              <a:t>Coor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EB7CD4-5104-42FA-AA6E-C9036AC41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03C93-A8B5-5E4D-ADDE-FACFC10B3CD1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Rectangle 5" descr="Money">
            <a:extLst>
              <a:ext uri="{FF2B5EF4-FFF2-40B4-BE49-F238E27FC236}">
                <a16:creationId xmlns:a16="http://schemas.microsoft.com/office/drawing/2014/main" id="{B35B40B9-1F07-4E27-9C98-36A8CCA3923E}"/>
              </a:ext>
            </a:extLst>
          </p:cNvPr>
          <p:cNvSpPr>
            <a:spLocks noChangeAspect="1"/>
          </p:cNvSpPr>
          <p:nvPr/>
        </p:nvSpPr>
        <p:spPr>
          <a:xfrm>
            <a:off x="553916" y="1320035"/>
            <a:ext cx="4701248" cy="4701248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21DD9D4-5B15-42ED-81EF-85612C1B248A}"/>
              </a:ext>
            </a:extLst>
          </p:cNvPr>
          <p:cNvSpPr txBox="1">
            <a:spLocks/>
          </p:cNvSpPr>
          <p:nvPr/>
        </p:nvSpPr>
        <p:spPr>
          <a:xfrm>
            <a:off x="5545813" y="2316823"/>
            <a:ext cx="6546209" cy="303657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Aft>
                <a:spcPts val="1200"/>
              </a:spcAft>
              <a:buClr>
                <a:srgbClr val="F36B22"/>
              </a:buClr>
              <a:buFont typeface="Wingdings" panose="05000000000000000000" pitchFamily="2" charset="2"/>
              <a:buChar char="v"/>
            </a:pPr>
            <a:r>
              <a:rPr lang="en-US" sz="4400" dirty="0">
                <a:solidFill>
                  <a:srgbClr val="172169"/>
                </a:solidFill>
              </a:rPr>
              <a:t>Tuition and non-tuition items</a:t>
            </a:r>
          </a:p>
          <a:p>
            <a:pPr marL="457200" indent="-457200">
              <a:spcAft>
                <a:spcPts val="1200"/>
              </a:spcAft>
              <a:buClr>
                <a:srgbClr val="F36B22"/>
              </a:buClr>
              <a:buFont typeface="Wingdings" panose="05000000000000000000" pitchFamily="2" charset="2"/>
              <a:buChar char="v"/>
            </a:pPr>
            <a:r>
              <a:rPr lang="en-US" sz="4400" dirty="0">
                <a:solidFill>
                  <a:srgbClr val="172169"/>
                </a:solidFill>
              </a:rPr>
              <a:t>Supportive Services</a:t>
            </a:r>
          </a:p>
          <a:p>
            <a:pPr marL="457200" indent="-457200">
              <a:spcAft>
                <a:spcPts val="1200"/>
              </a:spcAft>
              <a:buClr>
                <a:srgbClr val="F36B22"/>
              </a:buClr>
              <a:buFont typeface="Wingdings" panose="05000000000000000000" pitchFamily="2" charset="2"/>
              <a:buChar char="v"/>
            </a:pPr>
            <a:r>
              <a:rPr lang="en-US" sz="4400" dirty="0">
                <a:solidFill>
                  <a:srgbClr val="172169"/>
                </a:solidFill>
              </a:rPr>
              <a:t>Coordinating with other funds</a:t>
            </a:r>
          </a:p>
          <a:p>
            <a:pPr marL="0" indent="0">
              <a:spcAft>
                <a:spcPts val="1200"/>
              </a:spcAft>
              <a:buClr>
                <a:srgbClr val="F36B22"/>
              </a:buClr>
              <a:buNone/>
            </a:pPr>
            <a:endParaRPr lang="en-US" sz="4400" dirty="0">
              <a:solidFill>
                <a:srgbClr val="172169"/>
              </a:solidFill>
            </a:endParaRPr>
          </a:p>
          <a:p>
            <a:pPr marL="365760" indent="-365760">
              <a:spcAft>
                <a:spcPts val="1200"/>
              </a:spcAft>
              <a:buClr>
                <a:srgbClr val="F36B22"/>
              </a:buClr>
              <a:buFont typeface="Wingdings" panose="05000000000000000000" pitchFamily="2" charset="2"/>
              <a:buChar char="v"/>
            </a:pPr>
            <a:endParaRPr lang="en-US" sz="4400" dirty="0">
              <a:solidFill>
                <a:srgbClr val="172169"/>
              </a:solidFill>
            </a:endParaRPr>
          </a:p>
          <a:p>
            <a:pPr marL="365760" indent="-365760">
              <a:spcAft>
                <a:spcPts val="1200"/>
              </a:spcAft>
              <a:buClr>
                <a:srgbClr val="F36B22"/>
              </a:buClr>
              <a:buFont typeface="Wingdings" panose="05000000000000000000" pitchFamily="2" charset="2"/>
              <a:buChar char="v"/>
            </a:pPr>
            <a:endParaRPr lang="en-US" sz="4400" dirty="0">
              <a:solidFill>
                <a:srgbClr val="172169"/>
              </a:solidFill>
            </a:endParaRPr>
          </a:p>
          <a:p>
            <a:pPr marL="0" indent="0">
              <a:buFont typeface="Arial"/>
              <a:buNone/>
            </a:pPr>
            <a:endParaRPr lang="en-US" dirty="0">
              <a:solidFill>
                <a:srgbClr val="1721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4664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6D7F1-E720-4CB1-B920-FAC3D7D58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7928" y="610865"/>
            <a:ext cx="7616143" cy="561049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cs typeface="Times New Roman" panose="02020603050405020304" pitchFamily="18" charset="0"/>
              </a:rPr>
              <a:t>In-School Youth Waiver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EB7CD4-5104-42FA-AA6E-C9036AC41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03C93-A8B5-5E4D-ADDE-FACFC10B3CD1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67FFC7-E632-4806-90D8-F0FFC2047A5A}"/>
              </a:ext>
            </a:extLst>
          </p:cNvPr>
          <p:cNvSpPr/>
          <p:nvPr/>
        </p:nvSpPr>
        <p:spPr>
          <a:xfrm>
            <a:off x="732653" y="1816100"/>
            <a:ext cx="10621147" cy="41656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95C89E9-0591-4A0B-93A7-4D93150575CE}"/>
              </a:ext>
            </a:extLst>
          </p:cNvPr>
          <p:cNvSpPr txBox="1">
            <a:spLocks/>
          </p:cNvSpPr>
          <p:nvPr/>
        </p:nvSpPr>
        <p:spPr>
          <a:xfrm>
            <a:off x="732653" y="2233137"/>
            <a:ext cx="10468747" cy="401399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indent="-365760">
              <a:spcAft>
                <a:spcPts val="1200"/>
              </a:spcAft>
              <a:buClr>
                <a:srgbClr val="F36B22"/>
              </a:buClr>
              <a:buFont typeface="Wingdings" panose="05000000000000000000" pitchFamily="2" charset="2"/>
              <a:buChar char="v"/>
            </a:pPr>
            <a:r>
              <a:rPr lang="en-US" sz="4400" dirty="0">
                <a:solidFill>
                  <a:srgbClr val="172169"/>
                </a:solidFill>
              </a:rPr>
              <a:t>Illinois has a waiver that provides payment of training for ISY 16 -21 with ITAs</a:t>
            </a:r>
          </a:p>
          <a:p>
            <a:pPr marL="365760" indent="-365760">
              <a:spcAft>
                <a:spcPts val="1200"/>
              </a:spcAft>
              <a:buClr>
                <a:srgbClr val="F36B22"/>
              </a:buClr>
              <a:buFont typeface="Wingdings" panose="05000000000000000000" pitchFamily="2" charset="2"/>
              <a:buChar char="v"/>
            </a:pPr>
            <a:r>
              <a:rPr lang="en-US" sz="4400" dirty="0">
                <a:solidFill>
                  <a:srgbClr val="172169"/>
                </a:solidFill>
              </a:rPr>
              <a:t>Expands the number of training providers for youth who are preparing to graduate</a:t>
            </a:r>
          </a:p>
          <a:p>
            <a:pPr marL="365760" indent="-365760">
              <a:spcAft>
                <a:spcPts val="1200"/>
              </a:spcAft>
              <a:buClr>
                <a:srgbClr val="F36B22"/>
              </a:buClr>
              <a:buFont typeface="Wingdings" panose="05000000000000000000" pitchFamily="2" charset="2"/>
              <a:buChar char="v"/>
            </a:pPr>
            <a:r>
              <a:rPr lang="en-US" sz="4400" dirty="0">
                <a:solidFill>
                  <a:srgbClr val="172169"/>
                </a:solidFill>
              </a:rPr>
              <a:t>Extends education goals for pursuing post-secondary opportunities</a:t>
            </a:r>
          </a:p>
          <a:p>
            <a:pPr marL="365760" indent="-365760">
              <a:spcAft>
                <a:spcPts val="1200"/>
              </a:spcAft>
              <a:buClr>
                <a:srgbClr val="F36B22"/>
              </a:buClr>
              <a:buFont typeface="Wingdings" panose="05000000000000000000" pitchFamily="2" charset="2"/>
              <a:buChar char="v"/>
            </a:pPr>
            <a:r>
              <a:rPr lang="en-US" sz="4400" dirty="0">
                <a:solidFill>
                  <a:srgbClr val="172169"/>
                </a:solidFill>
              </a:rPr>
              <a:t>Opens greater opportunities for Registered Apprenticeship programs</a:t>
            </a:r>
          </a:p>
          <a:p>
            <a:pPr marL="365760" indent="-365760">
              <a:spcAft>
                <a:spcPts val="1200"/>
              </a:spcAft>
              <a:buClr>
                <a:srgbClr val="F36B22"/>
              </a:buClr>
              <a:buFont typeface="Wingdings" panose="05000000000000000000" pitchFamily="2" charset="2"/>
              <a:buChar char="v"/>
            </a:pPr>
            <a:r>
              <a:rPr lang="en-US" sz="4400" dirty="0">
                <a:solidFill>
                  <a:srgbClr val="172169"/>
                </a:solidFill>
              </a:rPr>
              <a:t>Fosters continuity of service </a:t>
            </a:r>
          </a:p>
        </p:txBody>
      </p:sp>
    </p:spTree>
    <p:extLst>
      <p:ext uri="{BB962C8B-B14F-4D97-AF65-F5344CB8AC3E}">
        <p14:creationId xmlns:p14="http://schemas.microsoft.com/office/powerpoint/2010/main" val="11133770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6D7F1-E720-4CB1-B920-FAC3D7D58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7928" y="610865"/>
            <a:ext cx="7616143" cy="561049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cs typeface="Times New Roman" panose="02020603050405020304" pitchFamily="18" charset="0"/>
              </a:rPr>
              <a:t>Local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6288B8-8D22-4EE1-9A8A-8843D8D675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7008"/>
            <a:ext cx="10515600" cy="4701248"/>
          </a:xfrm>
          <a:ln>
            <a:noFill/>
          </a:ln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72169"/>
                </a:solidFill>
              </a:rPr>
              <a:t>Local Workforce Innovation Boards (LWIBs) must outline in their local WIOA plan a local </a:t>
            </a:r>
            <a:r>
              <a:rPr lang="en-US" i="1" dirty="0">
                <a:solidFill>
                  <a:srgbClr val="172169"/>
                </a:solidFill>
              </a:rPr>
              <a:t>ITA</a:t>
            </a:r>
            <a:r>
              <a:rPr lang="en-US" dirty="0">
                <a:solidFill>
                  <a:srgbClr val="172169"/>
                </a:solidFill>
              </a:rPr>
              <a:t> policy that: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72169"/>
                </a:solidFill>
              </a:rPr>
              <a:t>Establishes and describes the restrictions on the duration and/or amounts of ITAs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72169"/>
                </a:solidFill>
              </a:rPr>
              <a:t>Procedures for making payments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72169"/>
                </a:solidFill>
              </a:rPr>
              <a:t>Policies regarding exceptions to the limits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72169"/>
                </a:solidFill>
              </a:rPr>
              <a:t>The local policy may also include: </a:t>
            </a:r>
          </a:p>
          <a:p>
            <a:pPr lvl="1"/>
            <a:r>
              <a:rPr lang="en-US" dirty="0">
                <a:solidFill>
                  <a:srgbClr val="172169"/>
                </a:solidFill>
              </a:rPr>
              <a:t>Coordination of funds with other federal, State, local, or other sources of financial assistance;</a:t>
            </a:r>
          </a:p>
          <a:p>
            <a:pPr lvl="1"/>
            <a:r>
              <a:rPr lang="en-US" dirty="0">
                <a:solidFill>
                  <a:srgbClr val="172169"/>
                </a:solidFill>
              </a:rPr>
              <a:t>Criteria established for continued funding of an ITA;</a:t>
            </a:r>
          </a:p>
          <a:p>
            <a:pPr lvl="1"/>
            <a:r>
              <a:rPr lang="en-US" dirty="0">
                <a:solidFill>
                  <a:srgbClr val="172169"/>
                </a:solidFill>
              </a:rPr>
              <a:t>The process for career planners to track a </a:t>
            </a:r>
            <a:r>
              <a:rPr lang="en-US" i="1" dirty="0">
                <a:solidFill>
                  <a:srgbClr val="172169"/>
                </a:solidFill>
              </a:rPr>
              <a:t>Participant</a:t>
            </a:r>
            <a:r>
              <a:rPr lang="en-US" dirty="0">
                <a:solidFill>
                  <a:srgbClr val="172169"/>
                </a:solidFill>
              </a:rPr>
              <a:t>’s progress in their coursework; and</a:t>
            </a:r>
          </a:p>
          <a:p>
            <a:pPr lvl="1"/>
            <a:r>
              <a:rPr lang="en-US" dirty="0">
                <a:solidFill>
                  <a:srgbClr val="172169"/>
                </a:solidFill>
              </a:rPr>
              <a:t>When an ITA may be modified.</a:t>
            </a:r>
          </a:p>
          <a:p>
            <a:r>
              <a:rPr lang="en-US" dirty="0">
                <a:solidFill>
                  <a:srgbClr val="172169"/>
                </a:solidFill>
              </a:rPr>
              <a:t>LWIBs will identify local training needs identified by area businesses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EB7CD4-5104-42FA-AA6E-C9036AC41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03C93-A8B5-5E4D-ADDE-FACFC10B3CD1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271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6D7F1-E720-4CB1-B920-FAC3D7D58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2343" y="499654"/>
            <a:ext cx="8721457" cy="561049"/>
          </a:xfrm>
        </p:spPr>
        <p:txBody>
          <a:bodyPr>
            <a:noAutofit/>
          </a:bodyPr>
          <a:lstStyle/>
          <a:p>
            <a:r>
              <a:rPr lang="en-US" sz="3200" dirty="0">
                <a:latin typeface="+mn-lt"/>
              </a:rPr>
              <a:t>Moderator &amp; Technology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6288B8-8D22-4EE1-9A8A-8843D8D675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571" y="2836402"/>
            <a:ext cx="4970953" cy="1657040"/>
          </a:xfrm>
          <a:ln>
            <a:noFill/>
          </a:ln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en-US" sz="8000" b="1" dirty="0">
                <a:solidFill>
                  <a:schemeClr val="tx1"/>
                </a:solidFill>
              </a:rPr>
              <a:t>Kiersten Baer</a:t>
            </a:r>
          </a:p>
          <a:p>
            <a:pPr marL="0" indent="0" algn="ctr">
              <a:buNone/>
            </a:pPr>
            <a:r>
              <a:rPr lang="en-US" sz="8000" b="1" dirty="0">
                <a:solidFill>
                  <a:schemeClr val="tx1"/>
                </a:solidFill>
              </a:rPr>
              <a:t>Online Marketing Coordinator</a:t>
            </a:r>
          </a:p>
          <a:p>
            <a:pPr marL="0" indent="0" algn="ctr">
              <a:buNone/>
            </a:pPr>
            <a:r>
              <a:rPr lang="en-US" sz="8000" b="1" dirty="0">
                <a:solidFill>
                  <a:schemeClr val="tx1"/>
                </a:solidFill>
              </a:rPr>
              <a:t>Illinois Center for Specialized Professional Support</a:t>
            </a:r>
          </a:p>
          <a:p>
            <a:pPr marL="0" indent="0" algn="ctr">
              <a:buNone/>
            </a:pPr>
            <a:r>
              <a:rPr lang="en-US" sz="8000" b="1" dirty="0" err="1">
                <a:solidFill>
                  <a:schemeClr val="tx1"/>
                </a:solidFill>
              </a:rPr>
              <a:t>ksheary@ilstu.edu</a:t>
            </a:r>
            <a:endParaRPr lang="en-US" sz="8000" b="1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EB7CD4-5104-42FA-AA6E-C9036AC41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03C93-A8B5-5E4D-ADDE-FACFC10B3CD1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288E17-107B-444D-A56A-1B84975804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289" y="2089721"/>
            <a:ext cx="3851665" cy="32336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AA763F8-CEDE-3643-8BA9-5DC8D91228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000" y="4618446"/>
            <a:ext cx="4394200" cy="173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146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6D7F1-E720-4CB1-B920-FAC3D7D58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6257" y="501650"/>
            <a:ext cx="7616143" cy="561049"/>
          </a:xfrm>
        </p:spPr>
        <p:txBody>
          <a:bodyPr>
            <a:noAutofit/>
          </a:bodyPr>
          <a:lstStyle/>
          <a:p>
            <a:pPr algn="ctr"/>
            <a:r>
              <a:rPr lang="en-US" sz="4000" b="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Access and Participation Guidelines </a:t>
            </a:r>
            <a:endParaRPr lang="en-US" sz="4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97E13D-5981-4AB4-8861-EE57674ADE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593301"/>
            <a:ext cx="5157787" cy="823912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25000" lnSpcReduction="20000"/>
          </a:bodyPr>
          <a:lstStyle/>
          <a:p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sz="11100" dirty="0">
                <a:solidFill>
                  <a:srgbClr val="172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Meeting Access</a:t>
            </a: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CD8069-93D0-4C03-BDEE-0416EAD1F8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414767"/>
            <a:ext cx="5157787" cy="3941583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2800" spc="10" dirty="0">
                <a:solidFill>
                  <a:srgbClr val="172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</a:t>
            </a:r>
            <a:r>
              <a:rPr lang="en-US" sz="2800" spc="15" dirty="0">
                <a:solidFill>
                  <a:srgbClr val="172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“</a:t>
            </a:r>
            <a:r>
              <a:rPr lang="en-US" sz="2800" spc="45" dirty="0">
                <a:solidFill>
                  <a:srgbClr val="172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 </a:t>
            </a:r>
            <a:r>
              <a:rPr lang="en-US" sz="2800" spc="114" dirty="0">
                <a:solidFill>
                  <a:srgbClr val="172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Me” </a:t>
            </a:r>
            <a:r>
              <a:rPr lang="en-US" sz="2800" spc="40" dirty="0">
                <a:solidFill>
                  <a:srgbClr val="172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 </a:t>
            </a:r>
            <a:r>
              <a:rPr lang="en-US" sz="2800" spc="5" dirty="0">
                <a:solidFill>
                  <a:srgbClr val="172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 </a:t>
            </a:r>
            <a:r>
              <a:rPr lang="en-US" sz="2800" spc="20" dirty="0">
                <a:solidFill>
                  <a:srgbClr val="172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Zoom</a:t>
            </a:r>
            <a:r>
              <a:rPr lang="en-US" sz="2800" spc="-204" dirty="0">
                <a:solidFill>
                  <a:srgbClr val="172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40" dirty="0">
                <a:solidFill>
                  <a:srgbClr val="172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US" sz="2800" spc="-200" dirty="0">
                <a:solidFill>
                  <a:srgbClr val="172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-10" dirty="0">
                <a:solidFill>
                  <a:srgbClr val="172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</a:t>
            </a:r>
            <a:r>
              <a:rPr lang="en-US" sz="2800" spc="-200" dirty="0">
                <a:solidFill>
                  <a:srgbClr val="172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20" dirty="0">
                <a:solidFill>
                  <a:srgbClr val="172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n-US" sz="2800" spc="-200" dirty="0">
                <a:solidFill>
                  <a:srgbClr val="172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172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phone</a:t>
            </a:r>
            <a:r>
              <a:rPr lang="en-US" sz="2800" spc="-200" dirty="0">
                <a:solidFill>
                  <a:srgbClr val="172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35" dirty="0">
                <a:solidFill>
                  <a:srgbClr val="172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n-US" sz="2800" spc="-200" dirty="0">
                <a:solidFill>
                  <a:srgbClr val="172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5" dirty="0">
                <a:solidFill>
                  <a:srgbClr val="172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audio </a:t>
            </a:r>
            <a:r>
              <a:rPr lang="en-US" sz="2800" spc="20" dirty="0">
                <a:solidFill>
                  <a:srgbClr val="172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while</a:t>
            </a:r>
            <a:r>
              <a:rPr lang="en-US" sz="2800" spc="-200" dirty="0">
                <a:solidFill>
                  <a:srgbClr val="172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-10" dirty="0">
                <a:solidFill>
                  <a:srgbClr val="172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en-US" sz="2800" spc="-195" dirty="0">
                <a:solidFill>
                  <a:srgbClr val="172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15" dirty="0">
                <a:solidFill>
                  <a:srgbClr val="172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2800" spc="-195" dirty="0">
                <a:solidFill>
                  <a:srgbClr val="172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15" dirty="0">
                <a:solidFill>
                  <a:srgbClr val="172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</a:t>
            </a:r>
            <a:r>
              <a:rPr lang="en-US" sz="2800" spc="-195" dirty="0">
                <a:solidFill>
                  <a:srgbClr val="172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-5" dirty="0">
                <a:solidFill>
                  <a:srgbClr val="172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option,</a:t>
            </a:r>
            <a:r>
              <a:rPr lang="en-US" sz="2800" spc="-200" dirty="0">
                <a:solidFill>
                  <a:srgbClr val="172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35" dirty="0">
                <a:solidFill>
                  <a:srgbClr val="172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en-US" sz="2800" spc="-195" dirty="0">
                <a:solidFill>
                  <a:srgbClr val="172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5" dirty="0">
                <a:solidFill>
                  <a:srgbClr val="172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</a:t>
            </a:r>
            <a:r>
              <a:rPr lang="en-US" sz="2800" spc="-20" dirty="0">
                <a:solidFill>
                  <a:srgbClr val="172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choose.</a:t>
            </a:r>
          </a:p>
          <a:p>
            <a:r>
              <a:rPr lang="en-US" spc="-20" dirty="0">
                <a:solidFill>
                  <a:srgbClr val="172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webinar will be recorded and posted to IWN. </a:t>
            </a:r>
            <a:endParaRPr lang="en-US" sz="2800" spc="-20" dirty="0">
              <a:solidFill>
                <a:srgbClr val="1721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0" dirty="0">
              <a:solidFill>
                <a:srgbClr val="1721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rgbClr val="1721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589DD28-1292-4B1B-AAC3-67FE158362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593301"/>
            <a:ext cx="5183188" cy="823912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25000" lnSpcReduction="20000"/>
          </a:bodyPr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sz="11100" dirty="0">
                <a:solidFill>
                  <a:srgbClr val="172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Meeting Participation </a:t>
            </a:r>
          </a:p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8E76E74-A51A-4B14-99F5-2E0C745B0D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414767"/>
            <a:ext cx="5183188" cy="3941584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pc="10" dirty="0">
                <a:solidFill>
                  <a:srgbClr val="172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Everyone will be muted for this webinar. </a:t>
            </a:r>
          </a:p>
          <a:p>
            <a:r>
              <a:rPr lang="en-US" spc="10" dirty="0">
                <a:solidFill>
                  <a:srgbClr val="172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FAQs Page has been created to track questions raised during the webinar. </a:t>
            </a:r>
          </a:p>
          <a:p>
            <a:r>
              <a:rPr lang="en-US" spc="40" dirty="0">
                <a:solidFill>
                  <a:srgbClr val="172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Materials</a:t>
            </a:r>
            <a:r>
              <a:rPr lang="en-US" spc="-204" dirty="0">
                <a:solidFill>
                  <a:srgbClr val="172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172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shared</a:t>
            </a:r>
            <a:r>
              <a:rPr lang="en-US" spc="-204" dirty="0">
                <a:solidFill>
                  <a:srgbClr val="172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5" dirty="0">
                <a:solidFill>
                  <a:srgbClr val="172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during</a:t>
            </a:r>
            <a:r>
              <a:rPr lang="en-US" spc="-204" dirty="0">
                <a:solidFill>
                  <a:srgbClr val="172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15" dirty="0">
                <a:solidFill>
                  <a:srgbClr val="172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 </a:t>
            </a:r>
            <a:r>
              <a:rPr lang="en-US" spc="-5" dirty="0">
                <a:solidFill>
                  <a:srgbClr val="172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meeting</a:t>
            </a:r>
            <a:r>
              <a:rPr lang="en-US" spc="-195" dirty="0">
                <a:solidFill>
                  <a:srgbClr val="172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40" dirty="0">
                <a:solidFill>
                  <a:srgbClr val="172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en-US" spc="-195" dirty="0">
                <a:solidFill>
                  <a:srgbClr val="172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172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en-US" spc="-195" dirty="0">
                <a:solidFill>
                  <a:srgbClr val="172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172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available</a:t>
            </a:r>
            <a:r>
              <a:rPr lang="en-US" spc="-195" dirty="0">
                <a:solidFill>
                  <a:srgbClr val="172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5" dirty="0">
                <a:solidFill>
                  <a:srgbClr val="172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 </a:t>
            </a:r>
            <a:r>
              <a:rPr lang="en-US" spc="25" dirty="0">
                <a:solidFill>
                  <a:srgbClr val="172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workNet.</a:t>
            </a:r>
            <a:endParaRPr lang="en-US" dirty="0">
              <a:solidFill>
                <a:srgbClr val="1721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rgbClr val="1721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EB7CD4-5104-42FA-AA6E-C9036AC41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03C93-A8B5-5E4D-ADDE-FACFC10B3CD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648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6D7F1-E720-4CB1-B920-FAC3D7D58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0684" y="670495"/>
            <a:ext cx="7616143" cy="561049"/>
          </a:xfr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>
            <a:noAutofit/>
          </a:bodyPr>
          <a:lstStyle/>
          <a:p>
            <a:pPr algn="ctr"/>
            <a:r>
              <a:rPr lang="en-US" sz="6600" spc="25" dirty="0">
                <a:cs typeface="Times New Roman" panose="02020603050405020304" pitchFamily="18" charset="0"/>
              </a:rPr>
              <a:t>Agenda</a:t>
            </a:r>
            <a:endParaRPr lang="en-US" sz="6600" dirty="0"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6288B8-8D22-4EE1-9A8A-8843D8D675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510330"/>
            <a:ext cx="10515600" cy="3396650"/>
          </a:xfrm>
          <a:ln>
            <a:noFill/>
          </a:ln>
        </p:spPr>
        <p:txBody>
          <a:bodyPr>
            <a:normAutofit lnSpcReduction="10000"/>
          </a:bodyPr>
          <a:lstStyle/>
          <a:p>
            <a:pPr marL="365760" lvl="0" indent="-365760">
              <a:spcAft>
                <a:spcPts val="1200"/>
              </a:spcAft>
              <a:buClr>
                <a:srgbClr val="F36B22"/>
              </a:buClr>
              <a:buFont typeface="Wingdings" panose="05000000000000000000" pitchFamily="2" charset="2"/>
              <a:buChar char="v"/>
            </a:pPr>
            <a:r>
              <a:rPr lang="en-US" sz="4400" dirty="0">
                <a:solidFill>
                  <a:srgbClr val="1C4489"/>
                </a:solidFill>
                <a:latin typeface="Arial" panose="020B0604020202020204"/>
              </a:rPr>
              <a:t>What is an Individual Training Account</a:t>
            </a:r>
          </a:p>
          <a:p>
            <a:pPr marL="365760" lvl="0" indent="-365760">
              <a:spcAft>
                <a:spcPts val="1200"/>
              </a:spcAft>
              <a:buClr>
                <a:srgbClr val="F36B22"/>
              </a:buClr>
              <a:buFont typeface="Wingdings" panose="05000000000000000000" pitchFamily="2" charset="2"/>
              <a:buChar char="v"/>
            </a:pPr>
            <a:r>
              <a:rPr lang="en-US" sz="4400" dirty="0">
                <a:solidFill>
                  <a:srgbClr val="1C4489"/>
                </a:solidFill>
                <a:latin typeface="Arial" panose="020B0604020202020204"/>
              </a:rPr>
              <a:t>Basic ITA Requirements</a:t>
            </a:r>
          </a:p>
          <a:p>
            <a:pPr marL="365760" indent="-365760">
              <a:spcAft>
                <a:spcPts val="1200"/>
              </a:spcAft>
              <a:buClr>
                <a:srgbClr val="F36B22"/>
              </a:buClr>
              <a:buFont typeface="Wingdings" panose="05000000000000000000" pitchFamily="2" charset="2"/>
              <a:buChar char="v"/>
            </a:pPr>
            <a:r>
              <a:rPr lang="en-US" sz="4400" dirty="0">
                <a:solidFill>
                  <a:srgbClr val="1C4489"/>
                </a:solidFill>
                <a:latin typeface="Arial" panose="020B0604020202020204"/>
              </a:rPr>
              <a:t>In-School Youth Waiver</a:t>
            </a:r>
          </a:p>
          <a:p>
            <a:pPr marL="365760" lvl="0" indent="-365760">
              <a:spcAft>
                <a:spcPts val="1200"/>
              </a:spcAft>
              <a:buClr>
                <a:srgbClr val="F36B22"/>
              </a:buClr>
              <a:buFont typeface="Wingdings" panose="05000000000000000000" pitchFamily="2" charset="2"/>
              <a:buChar char="v"/>
            </a:pPr>
            <a:r>
              <a:rPr lang="en-US" sz="4400" dirty="0">
                <a:solidFill>
                  <a:srgbClr val="1C4489"/>
                </a:solidFill>
                <a:latin typeface="Arial" panose="020B0604020202020204"/>
              </a:rPr>
              <a:t>Local Policy</a:t>
            </a:r>
          </a:p>
          <a:p>
            <a:pPr marL="0" indent="0">
              <a:buNone/>
            </a:pPr>
            <a:endParaRPr lang="en-US" dirty="0">
              <a:solidFill>
                <a:srgbClr val="172169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EB7CD4-5104-42FA-AA6E-C9036AC41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03C93-A8B5-5E4D-ADDE-FACFC10B3CD1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5" name="Arrow: Bent-Up 14">
            <a:extLst>
              <a:ext uri="{FF2B5EF4-FFF2-40B4-BE49-F238E27FC236}">
                <a16:creationId xmlns:a16="http://schemas.microsoft.com/office/drawing/2014/main" id="{DD281540-4459-415E-96ED-E1EF3A78F14F}"/>
              </a:ext>
            </a:extLst>
          </p:cNvPr>
          <p:cNvSpPr/>
          <p:nvPr/>
        </p:nvSpPr>
        <p:spPr>
          <a:xfrm flipV="1">
            <a:off x="948732" y="1642840"/>
            <a:ext cx="10822911" cy="1339181"/>
          </a:xfrm>
          <a:prstGeom prst="bentUpArrow">
            <a:avLst/>
          </a:prstGeom>
          <a:solidFill>
            <a:srgbClr val="1721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38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9B13047-7DC6-4157-A4E4-DDC17C4E531E}"/>
              </a:ext>
            </a:extLst>
          </p:cNvPr>
          <p:cNvSpPr/>
          <p:nvPr/>
        </p:nvSpPr>
        <p:spPr>
          <a:xfrm>
            <a:off x="622998" y="1597688"/>
            <a:ext cx="10853350" cy="401737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EB7CD4-5104-42FA-AA6E-C9036AC41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03C93-A8B5-5E4D-ADDE-FACFC10B3CD1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DBA5ED2-4885-4017-AA4B-F39247A26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Individual Training Accounts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85323FC-7A3D-4165-A617-328BE6E70CD4}"/>
              </a:ext>
            </a:extLst>
          </p:cNvPr>
          <p:cNvSpPr txBox="1">
            <a:spLocks/>
          </p:cNvSpPr>
          <p:nvPr/>
        </p:nvSpPr>
        <p:spPr>
          <a:xfrm>
            <a:off x="715652" y="2035875"/>
            <a:ext cx="10515600" cy="357918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indent="-365760">
              <a:spcAft>
                <a:spcPts val="1200"/>
              </a:spcAft>
              <a:buClr>
                <a:srgbClr val="F36B22"/>
              </a:buClr>
              <a:buFont typeface="Wingdings" panose="05000000000000000000" pitchFamily="2" charset="2"/>
              <a:buChar char="v"/>
            </a:pPr>
            <a:r>
              <a:rPr lang="en-US" sz="4400" dirty="0">
                <a:solidFill>
                  <a:srgbClr val="172169"/>
                </a:solidFill>
              </a:rPr>
              <a:t>A voucher given to adult customers or youth and young adults ages 18 to 24 who need occupational skills training to become gainfully employed or re-employed </a:t>
            </a:r>
          </a:p>
          <a:p>
            <a:pPr marL="365760" indent="-365760">
              <a:spcAft>
                <a:spcPts val="1200"/>
              </a:spcAft>
              <a:buClr>
                <a:srgbClr val="F36B22"/>
              </a:buClr>
              <a:buFont typeface="Wingdings" panose="05000000000000000000" pitchFamily="2" charset="2"/>
              <a:buChar char="v"/>
            </a:pPr>
            <a:r>
              <a:rPr lang="en-US" sz="4400" dirty="0">
                <a:solidFill>
                  <a:srgbClr val="172169"/>
                </a:solidFill>
              </a:rPr>
              <a:t>Must be enrolled in WIOA</a:t>
            </a:r>
          </a:p>
          <a:p>
            <a:pPr marL="365760" indent="-365760">
              <a:spcAft>
                <a:spcPts val="1200"/>
              </a:spcAft>
              <a:buClr>
                <a:srgbClr val="F36B22"/>
              </a:buClr>
              <a:buFont typeface="Wingdings" panose="05000000000000000000" pitchFamily="2" charset="2"/>
              <a:buChar char="v"/>
            </a:pPr>
            <a:r>
              <a:rPr lang="en-US" sz="4400" dirty="0">
                <a:solidFill>
                  <a:srgbClr val="172169"/>
                </a:solidFill>
              </a:rPr>
              <a:t>Supported by assessment and informed decision-making, customers may use their WIOA funded ITAs to purchase training slots</a:t>
            </a:r>
          </a:p>
          <a:p>
            <a:pPr marL="365760" indent="-365760">
              <a:spcAft>
                <a:spcPts val="1200"/>
              </a:spcAft>
              <a:buClr>
                <a:srgbClr val="F36B22"/>
              </a:buClr>
              <a:buFont typeface="Wingdings" panose="05000000000000000000" pitchFamily="2" charset="2"/>
              <a:buChar char="v"/>
            </a:pPr>
            <a:r>
              <a:rPr lang="en-US" sz="4400" dirty="0">
                <a:solidFill>
                  <a:srgbClr val="172169"/>
                </a:solidFill>
                <a:ea typeface="Arial Condensed Bold" pitchFamily="34" charset="0"/>
              </a:rPr>
              <a:t>To use an ITA the provider/program must be on the </a:t>
            </a:r>
            <a:r>
              <a:rPr lang="en-US" sz="4400" dirty="0">
                <a:solidFill>
                  <a:srgbClr val="172169"/>
                </a:solidFill>
                <a:ea typeface="Arial Condensed Bold" pitchFamily="34" charset="0"/>
                <a:hlinkClick r:id="rId3"/>
              </a:rPr>
              <a:t>Statewide Eligible Training Provider List (ETPL)</a:t>
            </a:r>
            <a:r>
              <a:rPr lang="en-US" sz="4400" dirty="0">
                <a:solidFill>
                  <a:srgbClr val="172169"/>
                </a:solidFill>
                <a:ea typeface="Arial Condensed Bold" pitchFamily="34" charset="0"/>
              </a:rPr>
              <a:t>  </a:t>
            </a:r>
            <a:endParaRPr lang="en-US" sz="4400" dirty="0">
              <a:solidFill>
                <a:srgbClr val="172169"/>
              </a:solidFill>
            </a:endParaRPr>
          </a:p>
          <a:p>
            <a:pPr marL="0" indent="0">
              <a:buFont typeface="Arial"/>
              <a:buNone/>
            </a:pPr>
            <a:endParaRPr lang="en-US" dirty="0">
              <a:solidFill>
                <a:srgbClr val="1721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021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EB7CD4-5104-42FA-AA6E-C9036AC41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03C93-A8B5-5E4D-ADDE-FACFC10B3CD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37DDEBA-21A4-41E0-8083-3F5CFA37FA92}"/>
              </a:ext>
            </a:extLst>
          </p:cNvPr>
          <p:cNvSpPr/>
          <p:nvPr/>
        </p:nvSpPr>
        <p:spPr>
          <a:xfrm>
            <a:off x="4840197" y="1004370"/>
            <a:ext cx="6513603" cy="1238008"/>
          </a:xfrm>
          <a:prstGeom prst="roundRect">
            <a:avLst>
              <a:gd name="adj" fmla="val 10000"/>
            </a:avLst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bg1">
              <a:lumMod val="95000"/>
              <a:hueOff val="0"/>
              <a:satOff val="0"/>
              <a:lumOff val="0"/>
              <a:alphaOff val="0"/>
            </a:schemeClr>
          </a:fillRef>
          <a:effectRef idx="0">
            <a:schemeClr val="bg1">
              <a:lumMod val="9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Rectangle 6" descr="Teacher">
            <a:extLst>
              <a:ext uri="{FF2B5EF4-FFF2-40B4-BE49-F238E27FC236}">
                <a16:creationId xmlns:a16="http://schemas.microsoft.com/office/drawing/2014/main" id="{8B3293E1-3A48-4B47-AEB6-729B734BFDB6}"/>
              </a:ext>
            </a:extLst>
          </p:cNvPr>
          <p:cNvSpPr/>
          <p:nvPr/>
        </p:nvSpPr>
        <p:spPr>
          <a:xfrm>
            <a:off x="5214694" y="1282922"/>
            <a:ext cx="680904" cy="680904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00815F8-B639-4613-840A-7C563554C33E}"/>
              </a:ext>
            </a:extLst>
          </p:cNvPr>
          <p:cNvGrpSpPr/>
          <p:nvPr/>
        </p:nvGrpSpPr>
        <p:grpSpPr>
          <a:xfrm>
            <a:off x="6270096" y="1004370"/>
            <a:ext cx="5083704" cy="1238008"/>
            <a:chOff x="1429899" y="2442"/>
            <a:chExt cx="5083704" cy="1238008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F4B5152-AEF3-4781-AE19-8846AF2BD1EC}"/>
                </a:ext>
              </a:extLst>
            </p:cNvPr>
            <p:cNvSpPr/>
            <p:nvPr/>
          </p:nvSpPr>
          <p:spPr>
            <a:xfrm>
              <a:off x="1429899" y="2442"/>
              <a:ext cx="5083704" cy="123800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2046029-6E6A-41DD-A747-DA43F51E0998}"/>
                </a:ext>
              </a:extLst>
            </p:cNvPr>
            <p:cNvSpPr txBox="1"/>
            <p:nvPr/>
          </p:nvSpPr>
          <p:spPr>
            <a:xfrm>
              <a:off x="1429899" y="2442"/>
              <a:ext cx="5083704" cy="12380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1023" tIns="131023" rIns="131023" bIns="131023" numCol="1" spcCol="1270" anchor="ctr" anchorCtr="0">
              <a:noAutofit/>
            </a:bodyPr>
            <a:lstStyle/>
            <a:p>
              <a:pPr marL="0" lvl="0" indent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200" kern="1200"/>
                <a:t>Need for Training</a:t>
              </a:r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BBA26C9-5739-4E23-8509-A055FEA628D0}"/>
              </a:ext>
            </a:extLst>
          </p:cNvPr>
          <p:cNvSpPr/>
          <p:nvPr/>
        </p:nvSpPr>
        <p:spPr>
          <a:xfrm>
            <a:off x="4840197" y="2419052"/>
            <a:ext cx="6513603" cy="1238008"/>
          </a:xfrm>
          <a:prstGeom prst="roundRect">
            <a:avLst>
              <a:gd name="adj" fmla="val 10000"/>
            </a:avLst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bg1">
              <a:lumMod val="95000"/>
              <a:hueOff val="0"/>
              <a:satOff val="0"/>
              <a:lumOff val="0"/>
              <a:alphaOff val="0"/>
            </a:schemeClr>
          </a:fillRef>
          <a:effectRef idx="0">
            <a:schemeClr val="bg1">
              <a:lumMod val="9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DB8B8C6-3844-44C8-B818-5269141E5C26}"/>
              </a:ext>
            </a:extLst>
          </p:cNvPr>
          <p:cNvGrpSpPr/>
          <p:nvPr/>
        </p:nvGrpSpPr>
        <p:grpSpPr>
          <a:xfrm>
            <a:off x="5942589" y="2339296"/>
            <a:ext cx="5694851" cy="1335891"/>
            <a:chOff x="1429899" y="1549953"/>
            <a:chExt cx="5350177" cy="1255038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10A5DE0-2801-4210-AEBD-DD677329218C}"/>
                </a:ext>
              </a:extLst>
            </p:cNvPr>
            <p:cNvSpPr/>
            <p:nvPr/>
          </p:nvSpPr>
          <p:spPr>
            <a:xfrm>
              <a:off x="1429899" y="1549953"/>
              <a:ext cx="5083704" cy="123800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CDA1DD8-E3E6-4E6F-9A55-D16B529498A0}"/>
                </a:ext>
              </a:extLst>
            </p:cNvPr>
            <p:cNvSpPr txBox="1"/>
            <p:nvPr/>
          </p:nvSpPr>
          <p:spPr>
            <a:xfrm>
              <a:off x="1696372" y="1566983"/>
              <a:ext cx="5083704" cy="12380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1023" tIns="131023" rIns="131023" bIns="131023" numCol="1" spcCol="1270" anchor="ctr" anchorCtr="0">
              <a:noAutofit/>
            </a:bodyPr>
            <a:lstStyle/>
            <a:p>
              <a:pPr marL="0" lvl="0" indent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200" kern="1200" dirty="0"/>
                <a:t>Assessment and Career Plan</a:t>
              </a:r>
            </a:p>
          </p:txBody>
        </p:sp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DC00E29-499B-4998-AFA4-50E11E5980CC}"/>
              </a:ext>
            </a:extLst>
          </p:cNvPr>
          <p:cNvSpPr/>
          <p:nvPr/>
        </p:nvSpPr>
        <p:spPr>
          <a:xfrm>
            <a:off x="4840197" y="3753978"/>
            <a:ext cx="6513603" cy="1238008"/>
          </a:xfrm>
          <a:prstGeom prst="roundRect">
            <a:avLst>
              <a:gd name="adj" fmla="val 10000"/>
            </a:avLst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bg1">
              <a:lumMod val="95000"/>
              <a:hueOff val="0"/>
              <a:satOff val="0"/>
              <a:lumOff val="0"/>
              <a:alphaOff val="0"/>
            </a:schemeClr>
          </a:fillRef>
          <a:effectRef idx="0">
            <a:schemeClr val="bg1">
              <a:lumMod val="9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D96919A-67E8-4FAB-9511-AD8FA171CE01}"/>
              </a:ext>
            </a:extLst>
          </p:cNvPr>
          <p:cNvGrpSpPr/>
          <p:nvPr/>
        </p:nvGrpSpPr>
        <p:grpSpPr>
          <a:xfrm>
            <a:off x="6270096" y="3753978"/>
            <a:ext cx="5083704" cy="1238008"/>
            <a:chOff x="1429899" y="3097464"/>
            <a:chExt cx="5083704" cy="1238008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900E142-02E2-4D0D-957F-18DBE512CFB1}"/>
                </a:ext>
              </a:extLst>
            </p:cNvPr>
            <p:cNvSpPr/>
            <p:nvPr/>
          </p:nvSpPr>
          <p:spPr>
            <a:xfrm>
              <a:off x="1429899" y="3097464"/>
              <a:ext cx="5083704" cy="123800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99FC402-4B79-473F-9A11-2F3AC00163CE}"/>
                </a:ext>
              </a:extLst>
            </p:cNvPr>
            <p:cNvSpPr txBox="1"/>
            <p:nvPr/>
          </p:nvSpPr>
          <p:spPr>
            <a:xfrm>
              <a:off x="1429899" y="3097464"/>
              <a:ext cx="5083704" cy="12380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1023" tIns="131023" rIns="131023" bIns="131023" numCol="1" spcCol="1270" anchor="ctr" anchorCtr="0">
              <a:noAutofit/>
            </a:bodyPr>
            <a:lstStyle/>
            <a:p>
              <a:pPr marL="0" lvl="0" indent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200" kern="1200" dirty="0"/>
                <a:t>Informed Customer Choice</a:t>
              </a:r>
            </a:p>
          </p:txBody>
        </p:sp>
      </p:grp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17DDDEB-CBBC-433C-8D4D-992729CA0C31}"/>
              </a:ext>
            </a:extLst>
          </p:cNvPr>
          <p:cNvSpPr/>
          <p:nvPr/>
        </p:nvSpPr>
        <p:spPr>
          <a:xfrm>
            <a:off x="4840197" y="5131262"/>
            <a:ext cx="6513603" cy="1238008"/>
          </a:xfrm>
          <a:prstGeom prst="roundRect">
            <a:avLst>
              <a:gd name="adj" fmla="val 10000"/>
            </a:avLst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bg1">
              <a:lumMod val="95000"/>
              <a:hueOff val="0"/>
              <a:satOff val="0"/>
              <a:lumOff val="0"/>
              <a:alphaOff val="0"/>
            </a:schemeClr>
          </a:fillRef>
          <a:effectRef idx="0">
            <a:schemeClr val="bg1">
              <a:lumMod val="9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Rectangle 16" descr="Money">
            <a:extLst>
              <a:ext uri="{FF2B5EF4-FFF2-40B4-BE49-F238E27FC236}">
                <a16:creationId xmlns:a16="http://schemas.microsoft.com/office/drawing/2014/main" id="{66BF9527-982E-4532-BB32-3E8FAEAD6516}"/>
              </a:ext>
            </a:extLst>
          </p:cNvPr>
          <p:cNvSpPr/>
          <p:nvPr/>
        </p:nvSpPr>
        <p:spPr>
          <a:xfrm>
            <a:off x="5214694" y="5409814"/>
            <a:ext cx="680904" cy="680904"/>
          </a:xfrm>
          <a:prstGeom prst="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556E985-FD89-4DD5-BE44-D30F423D5755}"/>
              </a:ext>
            </a:extLst>
          </p:cNvPr>
          <p:cNvGrpSpPr/>
          <p:nvPr/>
        </p:nvGrpSpPr>
        <p:grpSpPr>
          <a:xfrm>
            <a:off x="6270096" y="5131262"/>
            <a:ext cx="5083704" cy="1238008"/>
            <a:chOff x="1429899" y="4644974"/>
            <a:chExt cx="5083704" cy="1238008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9FF4F58-913D-4140-8E4B-78E37C49E3A2}"/>
                </a:ext>
              </a:extLst>
            </p:cNvPr>
            <p:cNvSpPr/>
            <p:nvPr/>
          </p:nvSpPr>
          <p:spPr>
            <a:xfrm>
              <a:off x="1429899" y="4644974"/>
              <a:ext cx="5083704" cy="123800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F4405DB-4A77-4266-93AF-0D5B2F42D7FD}"/>
                </a:ext>
              </a:extLst>
            </p:cNvPr>
            <p:cNvSpPr txBox="1"/>
            <p:nvPr/>
          </p:nvSpPr>
          <p:spPr>
            <a:xfrm>
              <a:off x="1429899" y="4644974"/>
              <a:ext cx="5083704" cy="12380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1023" tIns="131023" rIns="131023" bIns="131023" numCol="1" spcCol="1270" anchor="ctr" anchorCtr="0">
              <a:noAutofit/>
            </a:bodyPr>
            <a:lstStyle/>
            <a:p>
              <a:pPr marL="0" lvl="0" indent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200" kern="1200" dirty="0"/>
                <a:t>Funding</a:t>
              </a:r>
            </a:p>
          </p:txBody>
        </p:sp>
      </p:grpSp>
      <p:sp>
        <p:nvSpPr>
          <p:cNvPr id="2" name="Rectangle: Folded Corner 1">
            <a:extLst>
              <a:ext uri="{FF2B5EF4-FFF2-40B4-BE49-F238E27FC236}">
                <a16:creationId xmlns:a16="http://schemas.microsoft.com/office/drawing/2014/main" id="{778224FF-BB4C-448F-9CEB-C4285E714C28}"/>
              </a:ext>
            </a:extLst>
          </p:cNvPr>
          <p:cNvSpPr/>
          <p:nvPr/>
        </p:nvSpPr>
        <p:spPr>
          <a:xfrm>
            <a:off x="288952" y="1448186"/>
            <a:ext cx="4083862" cy="4921084"/>
          </a:xfrm>
          <a:prstGeom prst="foldedCorner">
            <a:avLst/>
          </a:prstGeom>
          <a:solidFill>
            <a:srgbClr val="172169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DBA5ED2-4885-4017-AA4B-F39247A26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419" y="3281390"/>
            <a:ext cx="3588727" cy="945175"/>
          </a:xfrm>
        </p:spPr>
        <p:txBody>
          <a:bodyPr>
            <a:no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Basic </a:t>
            </a:r>
            <a:br>
              <a:rPr lang="en-US" sz="4800" dirty="0">
                <a:solidFill>
                  <a:schemeClr val="bg1"/>
                </a:solidFill>
              </a:rPr>
            </a:br>
            <a:r>
              <a:rPr lang="en-US" sz="4800" dirty="0">
                <a:solidFill>
                  <a:schemeClr val="bg1"/>
                </a:solidFill>
              </a:rPr>
              <a:t>ITA Requirements</a:t>
            </a:r>
          </a:p>
        </p:txBody>
      </p:sp>
      <p:sp>
        <p:nvSpPr>
          <p:cNvPr id="27" name="Rectangle 26" descr="Check List">
            <a:extLst>
              <a:ext uri="{FF2B5EF4-FFF2-40B4-BE49-F238E27FC236}">
                <a16:creationId xmlns:a16="http://schemas.microsoft.com/office/drawing/2014/main" id="{B8579556-5DAC-4963-B022-381F243E6F5E}"/>
              </a:ext>
            </a:extLst>
          </p:cNvPr>
          <p:cNvSpPr/>
          <p:nvPr/>
        </p:nvSpPr>
        <p:spPr>
          <a:xfrm>
            <a:off x="5214694" y="2675853"/>
            <a:ext cx="680904" cy="680904"/>
          </a:xfrm>
          <a:prstGeom prst="rect">
            <a:avLst/>
          </a:prstGeo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8" name="Rectangle 27" descr="User">
            <a:extLst>
              <a:ext uri="{FF2B5EF4-FFF2-40B4-BE49-F238E27FC236}">
                <a16:creationId xmlns:a16="http://schemas.microsoft.com/office/drawing/2014/main" id="{937684E0-AD95-4D5B-95C8-AA3984A09FED}"/>
              </a:ext>
            </a:extLst>
          </p:cNvPr>
          <p:cNvSpPr/>
          <p:nvPr/>
        </p:nvSpPr>
        <p:spPr>
          <a:xfrm>
            <a:off x="5218190" y="4010597"/>
            <a:ext cx="724770" cy="724770"/>
          </a:xfrm>
          <a:prstGeom prst="rect">
            <a:avLst/>
          </a:prstGeom>
          <a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72494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6D7F1-E720-4CB1-B920-FAC3D7D58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7928" y="610865"/>
            <a:ext cx="7616143" cy="561049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cs typeface="Times New Roman" panose="02020603050405020304" pitchFamily="18" charset="0"/>
              </a:rPr>
              <a:t>Training Need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EB7CD4-5104-42FA-AA6E-C9036AC41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03C93-A8B5-5E4D-ADDE-FACFC10B3CD1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Rectangle 6" descr="Teacher">
            <a:extLst>
              <a:ext uri="{FF2B5EF4-FFF2-40B4-BE49-F238E27FC236}">
                <a16:creationId xmlns:a16="http://schemas.microsoft.com/office/drawing/2014/main" id="{5A165980-1B1C-439A-9ED9-05408A6C9B03}"/>
              </a:ext>
            </a:extLst>
          </p:cNvPr>
          <p:cNvSpPr/>
          <p:nvPr/>
        </p:nvSpPr>
        <p:spPr>
          <a:xfrm>
            <a:off x="7278862" y="1765241"/>
            <a:ext cx="3607670" cy="3771399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9B25764-6B5B-4DA7-8B6A-0C163151D1D7}"/>
              </a:ext>
            </a:extLst>
          </p:cNvPr>
          <p:cNvSpPr txBox="1">
            <a:spLocks/>
          </p:cNvSpPr>
          <p:nvPr/>
        </p:nvSpPr>
        <p:spPr>
          <a:xfrm>
            <a:off x="732653" y="2233137"/>
            <a:ext cx="6546209" cy="303657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indent="-365760">
              <a:spcAft>
                <a:spcPts val="1200"/>
              </a:spcAft>
              <a:buClr>
                <a:srgbClr val="F36B22"/>
              </a:buClr>
              <a:buFont typeface="Wingdings" panose="05000000000000000000" pitchFamily="2" charset="2"/>
              <a:buChar char="v"/>
            </a:pPr>
            <a:r>
              <a:rPr lang="en-US" sz="4400" dirty="0">
                <a:solidFill>
                  <a:srgbClr val="172169"/>
                </a:solidFill>
              </a:rPr>
              <a:t>Expands training options</a:t>
            </a:r>
          </a:p>
          <a:p>
            <a:pPr marL="365760" indent="-365760">
              <a:spcAft>
                <a:spcPts val="1200"/>
              </a:spcAft>
              <a:buClr>
                <a:srgbClr val="F36B22"/>
              </a:buClr>
              <a:buFont typeface="Wingdings" panose="05000000000000000000" pitchFamily="2" charset="2"/>
              <a:buChar char="v"/>
            </a:pPr>
            <a:r>
              <a:rPr lang="en-US" sz="4400" dirty="0">
                <a:solidFill>
                  <a:srgbClr val="172169"/>
                </a:solidFill>
              </a:rPr>
              <a:t>Increases program flexibility</a:t>
            </a:r>
          </a:p>
          <a:p>
            <a:pPr marL="365760" indent="-365760">
              <a:spcAft>
                <a:spcPts val="1200"/>
              </a:spcAft>
              <a:buClr>
                <a:srgbClr val="F36B22"/>
              </a:buClr>
              <a:buFont typeface="Wingdings" panose="05000000000000000000" pitchFamily="2" charset="2"/>
              <a:buChar char="v"/>
            </a:pPr>
            <a:r>
              <a:rPr lang="en-US" sz="4400" dirty="0">
                <a:solidFill>
                  <a:srgbClr val="172169"/>
                </a:solidFill>
              </a:rPr>
              <a:t>Enhances customer choice</a:t>
            </a:r>
          </a:p>
          <a:p>
            <a:pPr marL="365760" indent="-365760">
              <a:spcAft>
                <a:spcPts val="1200"/>
              </a:spcAft>
              <a:buClr>
                <a:srgbClr val="F36B22"/>
              </a:buClr>
              <a:buFont typeface="Wingdings" panose="05000000000000000000" pitchFamily="2" charset="2"/>
              <a:buChar char="v"/>
            </a:pPr>
            <a:r>
              <a:rPr lang="en-US" sz="4400" dirty="0">
                <a:solidFill>
                  <a:srgbClr val="172169"/>
                </a:solidFill>
              </a:rPr>
              <a:t>Not an entitlement – training must be needed</a:t>
            </a:r>
          </a:p>
          <a:p>
            <a:pPr marL="0" indent="0">
              <a:spcAft>
                <a:spcPts val="1200"/>
              </a:spcAft>
              <a:buClr>
                <a:srgbClr val="F36B22"/>
              </a:buClr>
              <a:buNone/>
            </a:pPr>
            <a:endParaRPr lang="en-US" sz="4400" dirty="0">
              <a:solidFill>
                <a:srgbClr val="172169"/>
              </a:solidFill>
            </a:endParaRPr>
          </a:p>
          <a:p>
            <a:pPr marL="365760" indent="-365760">
              <a:spcAft>
                <a:spcPts val="1200"/>
              </a:spcAft>
              <a:buClr>
                <a:srgbClr val="F36B22"/>
              </a:buClr>
              <a:buFont typeface="Wingdings" panose="05000000000000000000" pitchFamily="2" charset="2"/>
              <a:buChar char="v"/>
            </a:pPr>
            <a:endParaRPr lang="en-US" sz="4400" dirty="0">
              <a:solidFill>
                <a:srgbClr val="172169"/>
              </a:solidFill>
            </a:endParaRPr>
          </a:p>
          <a:p>
            <a:pPr marL="365760" indent="-365760">
              <a:spcAft>
                <a:spcPts val="1200"/>
              </a:spcAft>
              <a:buClr>
                <a:srgbClr val="F36B22"/>
              </a:buClr>
              <a:buFont typeface="Wingdings" panose="05000000000000000000" pitchFamily="2" charset="2"/>
              <a:buChar char="v"/>
            </a:pPr>
            <a:endParaRPr lang="en-US" sz="4400" dirty="0">
              <a:solidFill>
                <a:srgbClr val="172169"/>
              </a:solidFill>
            </a:endParaRPr>
          </a:p>
          <a:p>
            <a:pPr marL="0" indent="0">
              <a:buFont typeface="Arial"/>
              <a:buNone/>
            </a:pPr>
            <a:endParaRPr lang="en-US" dirty="0">
              <a:solidFill>
                <a:srgbClr val="172169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0E1C263-9980-4D14-A8D9-7DAA3A8F4CA5}"/>
              </a:ext>
            </a:extLst>
          </p:cNvPr>
          <p:cNvCxnSpPr>
            <a:cxnSpLocks/>
          </p:cNvCxnSpPr>
          <p:nvPr/>
        </p:nvCxnSpPr>
        <p:spPr>
          <a:xfrm>
            <a:off x="6973556" y="1844521"/>
            <a:ext cx="0" cy="3692119"/>
          </a:xfrm>
          <a:prstGeom prst="line">
            <a:avLst/>
          </a:prstGeom>
          <a:ln w="127000" cap="flat" cmpd="sng">
            <a:solidFill>
              <a:srgbClr val="1721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4582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6D7F1-E720-4CB1-B920-FAC3D7D58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7928" y="610865"/>
            <a:ext cx="7616143" cy="561049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cs typeface="Times New Roman" panose="02020603050405020304" pitchFamily="18" charset="0"/>
              </a:rPr>
              <a:t>Types of Training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EB7CD4-5104-42FA-AA6E-C9036AC41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03C93-A8B5-5E4D-ADDE-FACFC10B3CD1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B54A8DC-DCC7-4D11-83DF-FA047E452BE2}"/>
              </a:ext>
            </a:extLst>
          </p:cNvPr>
          <p:cNvSpPr txBox="1">
            <a:spLocks/>
          </p:cNvSpPr>
          <p:nvPr/>
        </p:nvSpPr>
        <p:spPr>
          <a:xfrm>
            <a:off x="5335675" y="1750899"/>
            <a:ext cx="5747657" cy="409050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indent="-365760">
              <a:spcBef>
                <a:spcPts val="1200"/>
              </a:spcBef>
              <a:spcAft>
                <a:spcPts val="1200"/>
              </a:spcAft>
              <a:buClr>
                <a:srgbClr val="F36B22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rgbClr val="172169"/>
                </a:solidFill>
              </a:rPr>
              <a:t>Occupational Skills Training</a:t>
            </a:r>
          </a:p>
          <a:p>
            <a:pPr marL="365760" indent="-365760">
              <a:spcBef>
                <a:spcPts val="1200"/>
              </a:spcBef>
              <a:spcAft>
                <a:spcPts val="1200"/>
              </a:spcAft>
              <a:buClr>
                <a:srgbClr val="F36B22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rgbClr val="172169"/>
                </a:solidFill>
              </a:rPr>
              <a:t>Integrated education and training programs </a:t>
            </a:r>
            <a:r>
              <a:rPr lang="en-US" sz="2000" dirty="0">
                <a:solidFill>
                  <a:srgbClr val="172169"/>
                </a:solidFill>
                <a:hlinkClick r:id="rId3"/>
              </a:rPr>
              <a:t>https://www.icapsillinois.com/</a:t>
            </a:r>
            <a:r>
              <a:rPr lang="en-US" sz="2000" dirty="0">
                <a:solidFill>
                  <a:srgbClr val="172169"/>
                </a:solidFill>
              </a:rPr>
              <a:t> </a:t>
            </a:r>
          </a:p>
          <a:p>
            <a:pPr marL="365760" indent="-365760">
              <a:spcBef>
                <a:spcPts val="1200"/>
              </a:spcBef>
              <a:spcAft>
                <a:spcPts val="1200"/>
              </a:spcAft>
              <a:buClr>
                <a:srgbClr val="F36B22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rgbClr val="172169"/>
                </a:solidFill>
              </a:rPr>
              <a:t>Used in conjunction with OJTs or Registered Apprenticeships</a:t>
            </a:r>
          </a:p>
          <a:p>
            <a:pPr marL="822960" lvl="1" indent="-365760">
              <a:spcBef>
                <a:spcPts val="1200"/>
              </a:spcBef>
              <a:spcAft>
                <a:spcPts val="1200"/>
              </a:spcAft>
              <a:buClr>
                <a:srgbClr val="F36B22"/>
              </a:buClr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rgbClr val="172169"/>
                </a:solidFill>
              </a:rPr>
              <a:t>ITA funding may be used before, during, or after an OJT</a:t>
            </a:r>
          </a:p>
          <a:p>
            <a:pPr marL="822960" lvl="1" indent="-365760">
              <a:spcBef>
                <a:spcPts val="1200"/>
              </a:spcBef>
              <a:spcAft>
                <a:spcPts val="1200"/>
              </a:spcAft>
              <a:buClr>
                <a:srgbClr val="F36B22"/>
              </a:buClr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rgbClr val="172169"/>
                </a:solidFill>
              </a:rPr>
              <a:t>Registered Apprenticeships are automatically on the ETPL unless they choose not to be</a:t>
            </a:r>
            <a:r>
              <a:rPr lang="en-US" sz="1200" dirty="0">
                <a:solidFill>
                  <a:srgbClr val="172169"/>
                </a:solidFill>
              </a:rPr>
              <a:t> </a:t>
            </a:r>
          </a:p>
          <a:p>
            <a:pPr marL="365760" indent="-365760">
              <a:spcBef>
                <a:spcPts val="1200"/>
              </a:spcBef>
              <a:spcAft>
                <a:spcPts val="1200"/>
              </a:spcAft>
              <a:buClr>
                <a:srgbClr val="F36B22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rgbClr val="172169"/>
                </a:solidFill>
              </a:rPr>
              <a:t>Follow the WIOA Services Matrix, which is attached to WIOA Policy Chapter 4.2 Career Planning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Font typeface="Arial"/>
              <a:buNone/>
            </a:pPr>
            <a:endParaRPr lang="en-US" sz="2000" dirty="0">
              <a:solidFill>
                <a:srgbClr val="172169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6DD4147-8ED7-4787-803A-B142818142AC}"/>
              </a:ext>
            </a:extLst>
          </p:cNvPr>
          <p:cNvCxnSpPr>
            <a:cxnSpLocks/>
          </p:cNvCxnSpPr>
          <p:nvPr/>
        </p:nvCxnSpPr>
        <p:spPr>
          <a:xfrm>
            <a:off x="4712677" y="1577591"/>
            <a:ext cx="0" cy="4561952"/>
          </a:xfrm>
          <a:prstGeom prst="line">
            <a:avLst/>
          </a:prstGeom>
          <a:ln w="127000" cap="flat" cmpd="sng">
            <a:solidFill>
              <a:srgbClr val="1721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Image result for data clipart">
            <a:extLst>
              <a:ext uri="{FF2B5EF4-FFF2-40B4-BE49-F238E27FC236}">
                <a16:creationId xmlns:a16="http://schemas.microsoft.com/office/drawing/2014/main" id="{B1E7E881-9E0A-9745-8506-A2632228F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779" y="1857575"/>
            <a:ext cx="3267901" cy="363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0441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6D7F1-E720-4CB1-B920-FAC3D7D58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7928" y="610865"/>
            <a:ext cx="7616143" cy="561049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cs typeface="Times New Roman" panose="02020603050405020304" pitchFamily="18" charset="0"/>
              </a:rPr>
              <a:t>Assessment &amp; Career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6288B8-8D22-4EE1-9A8A-8843D8D675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412" y="1626005"/>
            <a:ext cx="6061078" cy="4438998"/>
          </a:xfrm>
          <a:ln>
            <a:noFill/>
          </a:ln>
        </p:spPr>
        <p:txBody>
          <a:bodyPr>
            <a:normAutofit fontScale="62500" lnSpcReduction="20000"/>
          </a:bodyPr>
          <a:lstStyle/>
          <a:p>
            <a:endParaRPr lang="en-US" dirty="0">
              <a:solidFill>
                <a:srgbClr val="172169"/>
              </a:solidFill>
            </a:endParaRP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172169"/>
                </a:solidFill>
              </a:rPr>
              <a:t>Objective assessment that includes a review of the participant’s:</a:t>
            </a:r>
          </a:p>
          <a:p>
            <a:pPr lvl="1"/>
            <a:r>
              <a:rPr lang="en-US" dirty="0">
                <a:solidFill>
                  <a:srgbClr val="172169"/>
                </a:solidFill>
              </a:rPr>
              <a:t>Skill levels</a:t>
            </a:r>
          </a:p>
          <a:p>
            <a:pPr lvl="1"/>
            <a:r>
              <a:rPr lang="en-US" dirty="0">
                <a:solidFill>
                  <a:srgbClr val="172169"/>
                </a:solidFill>
              </a:rPr>
              <a:t>Service needs</a:t>
            </a:r>
          </a:p>
          <a:p>
            <a:pPr lvl="1"/>
            <a:r>
              <a:rPr lang="en-US" dirty="0">
                <a:solidFill>
                  <a:srgbClr val="172169"/>
                </a:solidFill>
              </a:rPr>
              <a:t>Strengths </a:t>
            </a:r>
          </a:p>
          <a:p>
            <a:pPr marL="914400" lvl="1" indent="-34290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172169"/>
                </a:solidFill>
              </a:rPr>
              <a:t>May use recent (within the last 6 months) objective assessment from another program if appropriate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172169"/>
                </a:solidFill>
              </a:rPr>
              <a:t>Career Plan (ISS), which must be updated as needed</a:t>
            </a:r>
          </a:p>
          <a:p>
            <a:pPr lvl="1"/>
            <a:r>
              <a:rPr lang="en-US" dirty="0">
                <a:solidFill>
                  <a:srgbClr val="172169"/>
                </a:solidFill>
              </a:rPr>
              <a:t>Based on needs of participant and objective assessment</a:t>
            </a:r>
          </a:p>
          <a:p>
            <a:pPr lvl="1"/>
            <a:r>
              <a:rPr lang="en-US" dirty="0">
                <a:solidFill>
                  <a:srgbClr val="172169"/>
                </a:solidFill>
              </a:rPr>
              <a:t>Linked to one or more performance indicators</a:t>
            </a:r>
          </a:p>
          <a:p>
            <a:pPr lvl="1"/>
            <a:r>
              <a:rPr lang="en-US" dirty="0">
                <a:solidFill>
                  <a:srgbClr val="172169"/>
                </a:solidFill>
              </a:rPr>
              <a:t>Identifies career pathways, including education and employment goals</a:t>
            </a:r>
          </a:p>
          <a:p>
            <a:pPr marL="914400" lvl="1" indent="-34290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172169"/>
                </a:solidFill>
              </a:rPr>
              <a:t>May use recent (within the last 6 months) ISS from another program if appropriate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172169"/>
                </a:solidFill>
              </a:rPr>
              <a:t>Career Planning/Case Management, including </a:t>
            </a:r>
            <a:r>
              <a:rPr lang="en-US" dirty="0">
                <a:solidFill>
                  <a:srgbClr val="172169"/>
                </a:solidFill>
                <a:hlinkClick r:id="rId2"/>
              </a:rPr>
              <a:t>follow-up services</a:t>
            </a:r>
            <a:endParaRPr lang="en-US" dirty="0">
              <a:solidFill>
                <a:srgbClr val="172169"/>
              </a:solidFill>
            </a:endParaRP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172169"/>
                </a:solidFill>
              </a:rPr>
              <a:t>Outlined in the </a:t>
            </a:r>
            <a:r>
              <a:rPr lang="en-US" dirty="0">
                <a:solidFill>
                  <a:srgbClr val="172169"/>
                </a:solidFill>
                <a:hlinkClick r:id="rId3"/>
              </a:rPr>
              <a:t>Career Planning </a:t>
            </a:r>
            <a:r>
              <a:rPr lang="en-US" dirty="0">
                <a:solidFill>
                  <a:srgbClr val="172169"/>
                </a:solidFill>
              </a:rPr>
              <a:t>policy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EB7CD4-5104-42FA-AA6E-C9036AC41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03C93-A8B5-5E4D-ADDE-FACFC10B3CD1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7" name="Picture 6" descr="Image result for program clipart">
            <a:extLst>
              <a:ext uri="{FF2B5EF4-FFF2-40B4-BE49-F238E27FC236}">
                <a16:creationId xmlns:a16="http://schemas.microsoft.com/office/drawing/2014/main" id="{85092866-B57E-A44F-B4C7-59B077DC3E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3888" y="1398641"/>
            <a:ext cx="4764601" cy="4666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2136CA3-3CE1-4EA3-8C84-A52CF3D90427}"/>
              </a:ext>
            </a:extLst>
          </p:cNvPr>
          <p:cNvCxnSpPr>
            <a:cxnSpLocks/>
          </p:cNvCxnSpPr>
          <p:nvPr/>
        </p:nvCxnSpPr>
        <p:spPr>
          <a:xfrm>
            <a:off x="6571622" y="1577591"/>
            <a:ext cx="0" cy="4561952"/>
          </a:xfrm>
          <a:prstGeom prst="line">
            <a:avLst/>
          </a:prstGeom>
          <a:ln w="127000" cap="flat" cmpd="sng">
            <a:solidFill>
              <a:srgbClr val="1721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36574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URLs xmlns="628deba3-ad18-4f7d-837d-8b626f24ef64"/>
    <URL xmlns="628deba3-ad18-4f7d-837d-8b626f24ef64">
      <Url xsi:nil="true"/>
      <Description xsi:nil="true"/>
    </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691C890CC1C141B3769DAEBBB08F26" ma:contentTypeVersion="7" ma:contentTypeDescription="Create a new document." ma:contentTypeScope="" ma:versionID="e421a4fe5f8803a424d1170cd6b71f44">
  <xsd:schema xmlns:xsd="http://www.w3.org/2001/XMLSchema" xmlns:xs="http://www.w3.org/2001/XMLSchema" xmlns:p="http://schemas.microsoft.com/office/2006/metadata/properties" xmlns:ns1="http://schemas.microsoft.com/sharepoint/v3" xmlns:ns2="628deba3-ad18-4f7d-837d-8b626f24ef64" targetNamespace="http://schemas.microsoft.com/office/2006/metadata/properties" ma:root="true" ma:fieldsID="ccde1ab382c562759cc71332a52d597b" ns1:_="" ns2:_="">
    <xsd:import namespace="http://schemas.microsoft.com/sharepoint/v3"/>
    <xsd:import namespace="628deba3-ad18-4f7d-837d-8b626f24ef64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URL" minOccurs="0"/>
                <xsd:element ref="ns2:UR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8deba3-ad18-4f7d-837d-8b626f24ef64" elementFormDefault="qualified">
    <xsd:import namespace="http://schemas.microsoft.com/office/2006/documentManagement/types"/>
    <xsd:import namespace="http://schemas.microsoft.com/office/infopath/2007/PartnerControls"/>
    <xsd:element name="URL" ma:index="10" nillable="true" ma:displayName="URL" ma:format="Hyperlink" ma:internalName="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URLs" ma:index="11" nillable="true" ma:displayName="URLs" ma:list="{3e68b601-11f6-4942-a07e-a047c38a7446}" ma:internalName="URLs" ma:showField="ComplianceAssetI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5664B50-7D56-48F9-9224-8F41CAAB2E9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074E1E9-FE07-4889-8D9F-E32E2AA778B7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774DC10C-EE17-44DE-8942-E1E804F1D10E}"/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687</Words>
  <Application>Microsoft Office PowerPoint</Application>
  <PresentationFormat>Widescreen</PresentationFormat>
  <Paragraphs>122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Wingdings</vt:lpstr>
      <vt:lpstr>Office Theme</vt:lpstr>
      <vt:lpstr>Illinois Youth Career Pathway  Grant Opportunity  Individual Training Account Technical Assistance Session</vt:lpstr>
      <vt:lpstr>Moderator &amp; Technology Support</vt:lpstr>
      <vt:lpstr>Access and Participation Guidelines </vt:lpstr>
      <vt:lpstr>Agenda</vt:lpstr>
      <vt:lpstr>Individual Training Accounts</vt:lpstr>
      <vt:lpstr>Basic  ITA Requirements</vt:lpstr>
      <vt:lpstr>Training Need</vt:lpstr>
      <vt:lpstr>Types of Training</vt:lpstr>
      <vt:lpstr>Assessment &amp; Career Plan</vt:lpstr>
      <vt:lpstr>Informed Customer Choice</vt:lpstr>
      <vt:lpstr>Use of Funds</vt:lpstr>
      <vt:lpstr>In-School Youth Waiver</vt:lpstr>
      <vt:lpstr>Local Policy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Illinois Youth Career Pathway  Grant Opportunity  Individual Training Account Technical Assistance Session</dc:title>
  <dc:creator>Jones, Lisa</dc:creator>
  <cp:lastModifiedBy>Dhom, Lora</cp:lastModifiedBy>
  <cp:revision>15</cp:revision>
  <dcterms:created xsi:type="dcterms:W3CDTF">2021-02-18T04:46:06Z</dcterms:created>
  <dcterms:modified xsi:type="dcterms:W3CDTF">2023-05-09T13:57:59Z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0x0101003D691C890CC1C141B3769DAEBBB08F26</vt:lpwstr>
  </property>
</Properties>
</file>