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2"/>
  </p:notesMasterIdLst>
  <p:sldIdLst>
    <p:sldId id="256" r:id="rId5"/>
    <p:sldId id="257" r:id="rId6"/>
    <p:sldId id="296" r:id="rId7"/>
    <p:sldId id="297" r:id="rId8"/>
    <p:sldId id="263" r:id="rId9"/>
    <p:sldId id="310" r:id="rId10"/>
    <p:sldId id="301" r:id="rId11"/>
    <p:sldId id="259" r:id="rId12"/>
    <p:sldId id="262" r:id="rId13"/>
    <p:sldId id="261" r:id="rId14"/>
    <p:sldId id="268" r:id="rId15"/>
    <p:sldId id="260" r:id="rId16"/>
    <p:sldId id="267" r:id="rId17"/>
    <p:sldId id="266" r:id="rId18"/>
    <p:sldId id="265" r:id="rId19"/>
    <p:sldId id="269" r:id="rId20"/>
    <p:sldId id="306" r:id="rId21"/>
    <p:sldId id="270" r:id="rId22"/>
    <p:sldId id="271" r:id="rId23"/>
    <p:sldId id="276" r:id="rId24"/>
    <p:sldId id="307" r:id="rId25"/>
    <p:sldId id="264" r:id="rId26"/>
    <p:sldId id="318" r:id="rId27"/>
    <p:sldId id="272" r:id="rId28"/>
    <p:sldId id="275" r:id="rId29"/>
    <p:sldId id="281" r:id="rId30"/>
    <p:sldId id="278" r:id="rId31"/>
    <p:sldId id="304" r:id="rId32"/>
    <p:sldId id="331" r:id="rId33"/>
    <p:sldId id="279" r:id="rId34"/>
    <p:sldId id="303" r:id="rId35"/>
    <p:sldId id="282" r:id="rId36"/>
    <p:sldId id="321" r:id="rId37"/>
    <p:sldId id="332" r:id="rId38"/>
    <p:sldId id="277" r:id="rId39"/>
    <p:sldId id="305" r:id="rId40"/>
    <p:sldId id="280" r:id="rId41"/>
    <p:sldId id="311" r:id="rId42"/>
    <p:sldId id="312" r:id="rId43"/>
    <p:sldId id="313" r:id="rId44"/>
    <p:sldId id="319" r:id="rId45"/>
    <p:sldId id="323" r:id="rId46"/>
    <p:sldId id="322" r:id="rId47"/>
    <p:sldId id="285" r:id="rId48"/>
    <p:sldId id="324" r:id="rId49"/>
    <p:sldId id="325" r:id="rId50"/>
    <p:sldId id="326" r:id="rId51"/>
    <p:sldId id="327" r:id="rId52"/>
    <p:sldId id="328" r:id="rId53"/>
    <p:sldId id="329" r:id="rId54"/>
    <p:sldId id="330" r:id="rId55"/>
    <p:sldId id="315" r:id="rId56"/>
    <p:sldId id="316" r:id="rId57"/>
    <p:sldId id="317" r:id="rId58"/>
    <p:sldId id="273" r:id="rId59"/>
    <p:sldId id="286" r:id="rId60"/>
    <p:sldId id="258"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02" autoAdjust="0"/>
    <p:restoredTop sz="94674"/>
  </p:normalViewPr>
  <p:slideViewPr>
    <p:cSldViewPr snapToGrid="0" snapToObjects="1">
      <p:cViewPr varScale="1">
        <p:scale>
          <a:sx n="105" d="100"/>
          <a:sy n="105" d="100"/>
        </p:scale>
        <p:origin x="354" y="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67E394-E7F8-4135-AF96-5684B27C940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6A063A74-397F-4180-A8AB-ED8AFD5F0429}">
      <dgm:prSet phldrT="[Text]" custT="1"/>
      <dgm:spPr>
        <a:solidFill>
          <a:srgbClr val="002060"/>
        </a:solidFill>
      </dgm:spPr>
      <dgm:t>
        <a:bodyPr/>
        <a:lstStyle/>
        <a:p>
          <a:r>
            <a:rPr lang="en-US" sz="2000" dirty="0"/>
            <a:t>IWDS – Local LWIA</a:t>
          </a:r>
        </a:p>
      </dgm:t>
    </dgm:pt>
    <dgm:pt modelId="{C115B130-62DF-4467-BA71-3E3C312BB313}" type="parTrans" cxnId="{F675378A-9669-4B4F-93FC-234C1D0282CE}">
      <dgm:prSet/>
      <dgm:spPr/>
      <dgm:t>
        <a:bodyPr/>
        <a:lstStyle/>
        <a:p>
          <a:endParaRPr lang="en-US"/>
        </a:p>
      </dgm:t>
    </dgm:pt>
    <dgm:pt modelId="{B29408F8-5F87-426A-9F07-F769521F1B7F}" type="sibTrans" cxnId="{F675378A-9669-4B4F-93FC-234C1D0282CE}">
      <dgm:prSet/>
      <dgm:spPr/>
      <dgm:t>
        <a:bodyPr/>
        <a:lstStyle/>
        <a:p>
          <a:endParaRPr lang="en-US"/>
        </a:p>
      </dgm:t>
    </dgm:pt>
    <dgm:pt modelId="{910F5896-83FC-4318-82B5-0AC6AEFD045D}">
      <dgm:prSet phldrT="[Text]" custT="1"/>
      <dgm:spPr>
        <a:solidFill>
          <a:srgbClr val="002060"/>
        </a:solidFill>
      </dgm:spPr>
      <dgm:t>
        <a:bodyPr/>
        <a:lstStyle/>
        <a:p>
          <a:r>
            <a:rPr lang="en-US" sz="2000" dirty="0"/>
            <a:t>IBIS</a:t>
          </a:r>
        </a:p>
      </dgm:t>
    </dgm:pt>
    <dgm:pt modelId="{40070A31-2C68-42DC-A192-1A48A7A3F07F}" type="parTrans" cxnId="{B8BBD149-8E06-4867-875D-E810DF0ED063}">
      <dgm:prSet/>
      <dgm:spPr/>
      <dgm:t>
        <a:bodyPr/>
        <a:lstStyle/>
        <a:p>
          <a:endParaRPr lang="en-US"/>
        </a:p>
      </dgm:t>
    </dgm:pt>
    <dgm:pt modelId="{8BCD0E8C-421D-4815-9FBF-C6E27458163F}" type="sibTrans" cxnId="{B8BBD149-8E06-4867-875D-E810DF0ED063}">
      <dgm:prSet/>
      <dgm:spPr/>
      <dgm:t>
        <a:bodyPr/>
        <a:lstStyle/>
        <a:p>
          <a:endParaRPr lang="en-US"/>
        </a:p>
      </dgm:t>
    </dgm:pt>
    <dgm:pt modelId="{758A3BB4-132E-4C3D-BCC0-84028C7FF881}">
      <dgm:prSet phldrT="[Text]" custT="1"/>
      <dgm:spPr>
        <a:solidFill>
          <a:srgbClr val="002060"/>
        </a:solidFill>
      </dgm:spPr>
      <dgm:t>
        <a:bodyPr/>
        <a:lstStyle/>
        <a:p>
          <a:r>
            <a:rPr lang="en-US" sz="2000" dirty="0"/>
            <a:t>IES</a:t>
          </a:r>
        </a:p>
      </dgm:t>
    </dgm:pt>
    <dgm:pt modelId="{4AD2CC54-F800-4907-BE4A-C5512A6AF0B4}" type="parTrans" cxnId="{05C9971D-2485-4439-A2C6-0079EBFE3B89}">
      <dgm:prSet/>
      <dgm:spPr/>
      <dgm:t>
        <a:bodyPr/>
        <a:lstStyle/>
        <a:p>
          <a:endParaRPr lang="en-US"/>
        </a:p>
      </dgm:t>
    </dgm:pt>
    <dgm:pt modelId="{1605515C-694B-41C5-86E4-880833EE7D93}" type="sibTrans" cxnId="{05C9971D-2485-4439-A2C6-0079EBFE3B89}">
      <dgm:prSet/>
      <dgm:spPr/>
      <dgm:t>
        <a:bodyPr/>
        <a:lstStyle/>
        <a:p>
          <a:endParaRPr lang="en-US"/>
        </a:p>
      </dgm:t>
    </dgm:pt>
    <dgm:pt modelId="{BAC3B7A5-1053-49AE-B94D-3FC94D99229B}">
      <dgm:prSet/>
      <dgm:spPr/>
      <dgm:t>
        <a:bodyPr/>
        <a:lstStyle/>
        <a:p>
          <a:r>
            <a:rPr lang="en-US" dirty="0">
              <a:latin typeface="Calibri" panose="020F0502020204030204" pitchFamily="34" charset="0"/>
              <a:ea typeface="Calibri" panose="020F0502020204030204" pitchFamily="34" charset="0"/>
              <a:cs typeface="Times New Roman" panose="02020603050405020304" pitchFamily="18" charset="0"/>
            </a:rPr>
            <a:t>Illinois Benefit Information System</a:t>
          </a:r>
          <a:r>
            <a:rPr lang="en-US" dirty="0"/>
            <a:t> </a:t>
          </a:r>
        </a:p>
      </dgm:t>
    </dgm:pt>
    <dgm:pt modelId="{18E0189A-65A9-4FA7-A189-1B1E54140349}" type="parTrans" cxnId="{1DDB7602-4588-4451-8D9D-00CAC4A58950}">
      <dgm:prSet/>
      <dgm:spPr/>
      <dgm:t>
        <a:bodyPr/>
        <a:lstStyle/>
        <a:p>
          <a:endParaRPr lang="en-US"/>
        </a:p>
      </dgm:t>
    </dgm:pt>
    <dgm:pt modelId="{535E1754-65D6-468C-8DC2-36EC94533B0E}" type="sibTrans" cxnId="{1DDB7602-4588-4451-8D9D-00CAC4A58950}">
      <dgm:prSet/>
      <dgm:spPr/>
      <dgm:t>
        <a:bodyPr/>
        <a:lstStyle/>
        <a:p>
          <a:endParaRPr lang="en-US"/>
        </a:p>
      </dgm:t>
    </dgm:pt>
    <dgm:pt modelId="{1E9E4BB9-A179-4392-BBA6-20B781DEFF1A}">
      <dgm:prSet/>
      <dgm:spPr/>
      <dgm:t>
        <a:bodyPr/>
        <a:lstStyle/>
        <a:p>
          <a:r>
            <a:rPr lang="en-US" dirty="0"/>
            <a:t>Integrated Eligibility System</a:t>
          </a:r>
        </a:p>
      </dgm:t>
    </dgm:pt>
    <dgm:pt modelId="{A548510C-EC24-4DD3-AC99-8AD6A4FE7EFA}" type="parTrans" cxnId="{5E633E72-15C0-41DC-B9D0-FCAAB5F20628}">
      <dgm:prSet/>
      <dgm:spPr/>
      <dgm:t>
        <a:bodyPr/>
        <a:lstStyle/>
        <a:p>
          <a:endParaRPr lang="en-US"/>
        </a:p>
      </dgm:t>
    </dgm:pt>
    <dgm:pt modelId="{963AE125-C44F-4D11-96CD-5BFB1A3AB0F2}" type="sibTrans" cxnId="{5E633E72-15C0-41DC-B9D0-FCAAB5F20628}">
      <dgm:prSet/>
      <dgm:spPr/>
      <dgm:t>
        <a:bodyPr/>
        <a:lstStyle/>
        <a:p>
          <a:endParaRPr lang="en-US"/>
        </a:p>
      </dgm:t>
    </dgm:pt>
    <dgm:pt modelId="{19845775-D9B3-438A-9ADA-FFB328B2C863}">
      <dgm:prSet/>
      <dgm:spPr/>
      <dgm:t>
        <a:bodyPr/>
        <a:lstStyle/>
        <a:p>
          <a:r>
            <a:rPr lang="en-US" dirty="0"/>
            <a:t>Illinois Workforce Development System</a:t>
          </a:r>
        </a:p>
      </dgm:t>
    </dgm:pt>
    <dgm:pt modelId="{C0673F1E-1ECF-4F9D-942E-CC3B3659CE06}" type="parTrans" cxnId="{D9FB3C50-AD04-42F7-A793-1A79AD9948D9}">
      <dgm:prSet/>
      <dgm:spPr/>
      <dgm:t>
        <a:bodyPr/>
        <a:lstStyle/>
        <a:p>
          <a:endParaRPr lang="en-US"/>
        </a:p>
      </dgm:t>
    </dgm:pt>
    <dgm:pt modelId="{2F229B1E-E14D-4613-95FC-B633287F34A5}" type="sibTrans" cxnId="{D9FB3C50-AD04-42F7-A793-1A79AD9948D9}">
      <dgm:prSet/>
      <dgm:spPr/>
      <dgm:t>
        <a:bodyPr/>
        <a:lstStyle/>
        <a:p>
          <a:endParaRPr lang="en-US"/>
        </a:p>
      </dgm:t>
    </dgm:pt>
    <dgm:pt modelId="{DA36AA80-CDB6-440E-BAD6-FFBC234D409C}" type="pres">
      <dgm:prSet presAssocID="{6167E394-E7F8-4135-AF96-5684B27C9407}" presName="linear" presStyleCnt="0">
        <dgm:presLayoutVars>
          <dgm:dir/>
          <dgm:animLvl val="lvl"/>
          <dgm:resizeHandles val="exact"/>
        </dgm:presLayoutVars>
      </dgm:prSet>
      <dgm:spPr/>
    </dgm:pt>
    <dgm:pt modelId="{54DEE629-3972-4EC7-9347-2A82E872503F}" type="pres">
      <dgm:prSet presAssocID="{6A063A74-397F-4180-A8AB-ED8AFD5F0429}" presName="parentLin" presStyleCnt="0"/>
      <dgm:spPr/>
    </dgm:pt>
    <dgm:pt modelId="{28676829-5CDE-4AB2-8673-D586A9DA079D}" type="pres">
      <dgm:prSet presAssocID="{6A063A74-397F-4180-A8AB-ED8AFD5F0429}" presName="parentLeftMargin" presStyleLbl="node1" presStyleIdx="0" presStyleCnt="3"/>
      <dgm:spPr/>
    </dgm:pt>
    <dgm:pt modelId="{D939C78A-B914-4102-941B-10F9EA078E3B}" type="pres">
      <dgm:prSet presAssocID="{6A063A74-397F-4180-A8AB-ED8AFD5F0429}" presName="parentText" presStyleLbl="node1" presStyleIdx="0" presStyleCnt="3">
        <dgm:presLayoutVars>
          <dgm:chMax val="0"/>
          <dgm:bulletEnabled val="1"/>
        </dgm:presLayoutVars>
      </dgm:prSet>
      <dgm:spPr/>
    </dgm:pt>
    <dgm:pt modelId="{13265A7D-6D2A-4C27-AF55-3C61F0A84FCD}" type="pres">
      <dgm:prSet presAssocID="{6A063A74-397F-4180-A8AB-ED8AFD5F0429}" presName="negativeSpace" presStyleCnt="0"/>
      <dgm:spPr/>
    </dgm:pt>
    <dgm:pt modelId="{6972D669-03C9-4CE6-9EAD-1C8F1BF558DC}" type="pres">
      <dgm:prSet presAssocID="{6A063A74-397F-4180-A8AB-ED8AFD5F0429}" presName="childText" presStyleLbl="conFgAcc1" presStyleIdx="0" presStyleCnt="3">
        <dgm:presLayoutVars>
          <dgm:bulletEnabled val="1"/>
        </dgm:presLayoutVars>
      </dgm:prSet>
      <dgm:spPr/>
    </dgm:pt>
    <dgm:pt modelId="{E5035B44-C818-42A5-AD0A-E278B96AF5EB}" type="pres">
      <dgm:prSet presAssocID="{B29408F8-5F87-426A-9F07-F769521F1B7F}" presName="spaceBetweenRectangles" presStyleCnt="0"/>
      <dgm:spPr/>
    </dgm:pt>
    <dgm:pt modelId="{9C8E9071-9566-499B-B563-A3CFB7DFA4AE}" type="pres">
      <dgm:prSet presAssocID="{910F5896-83FC-4318-82B5-0AC6AEFD045D}" presName="parentLin" presStyleCnt="0"/>
      <dgm:spPr/>
    </dgm:pt>
    <dgm:pt modelId="{0806C1E9-88BA-4547-9E1A-E13E255C942A}" type="pres">
      <dgm:prSet presAssocID="{910F5896-83FC-4318-82B5-0AC6AEFD045D}" presName="parentLeftMargin" presStyleLbl="node1" presStyleIdx="0" presStyleCnt="3"/>
      <dgm:spPr/>
    </dgm:pt>
    <dgm:pt modelId="{CE645F9B-BA8A-4792-BCA0-DC44F08E2991}" type="pres">
      <dgm:prSet presAssocID="{910F5896-83FC-4318-82B5-0AC6AEFD045D}" presName="parentText" presStyleLbl="node1" presStyleIdx="1" presStyleCnt="3">
        <dgm:presLayoutVars>
          <dgm:chMax val="0"/>
          <dgm:bulletEnabled val="1"/>
        </dgm:presLayoutVars>
      </dgm:prSet>
      <dgm:spPr/>
    </dgm:pt>
    <dgm:pt modelId="{41E9BD6C-37FA-4C27-9E8C-C2B76FA131C4}" type="pres">
      <dgm:prSet presAssocID="{910F5896-83FC-4318-82B5-0AC6AEFD045D}" presName="negativeSpace" presStyleCnt="0"/>
      <dgm:spPr/>
    </dgm:pt>
    <dgm:pt modelId="{56AEC695-E4A5-47AE-B808-9A35DC945DC7}" type="pres">
      <dgm:prSet presAssocID="{910F5896-83FC-4318-82B5-0AC6AEFD045D}" presName="childText" presStyleLbl="conFgAcc1" presStyleIdx="1" presStyleCnt="3">
        <dgm:presLayoutVars>
          <dgm:bulletEnabled val="1"/>
        </dgm:presLayoutVars>
      </dgm:prSet>
      <dgm:spPr/>
    </dgm:pt>
    <dgm:pt modelId="{181A2779-CE40-43B3-A382-6216F402E41D}" type="pres">
      <dgm:prSet presAssocID="{8BCD0E8C-421D-4815-9FBF-C6E27458163F}" presName="spaceBetweenRectangles" presStyleCnt="0"/>
      <dgm:spPr/>
    </dgm:pt>
    <dgm:pt modelId="{CB1FEEC5-95DC-4A42-9B14-CF0D1B3FC06A}" type="pres">
      <dgm:prSet presAssocID="{758A3BB4-132E-4C3D-BCC0-84028C7FF881}" presName="parentLin" presStyleCnt="0"/>
      <dgm:spPr/>
    </dgm:pt>
    <dgm:pt modelId="{3614474E-2474-4C37-8EE4-FDD45CAC9D02}" type="pres">
      <dgm:prSet presAssocID="{758A3BB4-132E-4C3D-BCC0-84028C7FF881}" presName="parentLeftMargin" presStyleLbl="node1" presStyleIdx="1" presStyleCnt="3"/>
      <dgm:spPr/>
    </dgm:pt>
    <dgm:pt modelId="{91425E7A-1B5B-48D2-9FD1-957BD2A2F38A}" type="pres">
      <dgm:prSet presAssocID="{758A3BB4-132E-4C3D-BCC0-84028C7FF881}" presName="parentText" presStyleLbl="node1" presStyleIdx="2" presStyleCnt="3">
        <dgm:presLayoutVars>
          <dgm:chMax val="0"/>
          <dgm:bulletEnabled val="1"/>
        </dgm:presLayoutVars>
      </dgm:prSet>
      <dgm:spPr/>
    </dgm:pt>
    <dgm:pt modelId="{65DA3E1F-8BDC-45C5-9916-548ED1B4B6F5}" type="pres">
      <dgm:prSet presAssocID="{758A3BB4-132E-4C3D-BCC0-84028C7FF881}" presName="negativeSpace" presStyleCnt="0"/>
      <dgm:spPr/>
    </dgm:pt>
    <dgm:pt modelId="{A925A2F9-9B3A-462F-B44E-B78B717E35CB}" type="pres">
      <dgm:prSet presAssocID="{758A3BB4-132E-4C3D-BCC0-84028C7FF881}" presName="childText" presStyleLbl="conFgAcc1" presStyleIdx="2" presStyleCnt="3">
        <dgm:presLayoutVars>
          <dgm:bulletEnabled val="1"/>
        </dgm:presLayoutVars>
      </dgm:prSet>
      <dgm:spPr/>
    </dgm:pt>
  </dgm:ptLst>
  <dgm:cxnLst>
    <dgm:cxn modelId="{1DDB7602-4588-4451-8D9D-00CAC4A58950}" srcId="{910F5896-83FC-4318-82B5-0AC6AEFD045D}" destId="{BAC3B7A5-1053-49AE-B94D-3FC94D99229B}" srcOrd="0" destOrd="0" parTransId="{18E0189A-65A9-4FA7-A189-1B1E54140349}" sibTransId="{535E1754-65D6-468C-8DC2-36EC94533B0E}"/>
    <dgm:cxn modelId="{7D921006-F47E-4821-8E75-3765E8A67E48}" type="presOf" srcId="{758A3BB4-132E-4C3D-BCC0-84028C7FF881}" destId="{91425E7A-1B5B-48D2-9FD1-957BD2A2F38A}" srcOrd="1" destOrd="0" presId="urn:microsoft.com/office/officeart/2005/8/layout/list1"/>
    <dgm:cxn modelId="{05C9971D-2485-4439-A2C6-0079EBFE3B89}" srcId="{6167E394-E7F8-4135-AF96-5684B27C9407}" destId="{758A3BB4-132E-4C3D-BCC0-84028C7FF881}" srcOrd="2" destOrd="0" parTransId="{4AD2CC54-F800-4907-BE4A-C5512A6AF0B4}" sibTransId="{1605515C-694B-41C5-86E4-880833EE7D93}"/>
    <dgm:cxn modelId="{0FA7D22E-9D31-4896-B021-265E8FC27EA3}" type="presOf" srcId="{6167E394-E7F8-4135-AF96-5684B27C9407}" destId="{DA36AA80-CDB6-440E-BAD6-FFBC234D409C}" srcOrd="0" destOrd="0" presId="urn:microsoft.com/office/officeart/2005/8/layout/list1"/>
    <dgm:cxn modelId="{B0133339-7364-4A55-8FD9-C85B0F650AEB}" type="presOf" srcId="{758A3BB4-132E-4C3D-BCC0-84028C7FF881}" destId="{3614474E-2474-4C37-8EE4-FDD45CAC9D02}" srcOrd="0" destOrd="0" presId="urn:microsoft.com/office/officeart/2005/8/layout/list1"/>
    <dgm:cxn modelId="{FF186D5C-7B1C-4053-BD2B-DE40069FBAE5}" type="presOf" srcId="{BAC3B7A5-1053-49AE-B94D-3FC94D99229B}" destId="{56AEC695-E4A5-47AE-B808-9A35DC945DC7}" srcOrd="0" destOrd="0" presId="urn:microsoft.com/office/officeart/2005/8/layout/list1"/>
    <dgm:cxn modelId="{B8BBD149-8E06-4867-875D-E810DF0ED063}" srcId="{6167E394-E7F8-4135-AF96-5684B27C9407}" destId="{910F5896-83FC-4318-82B5-0AC6AEFD045D}" srcOrd="1" destOrd="0" parTransId="{40070A31-2C68-42DC-A192-1A48A7A3F07F}" sibTransId="{8BCD0E8C-421D-4815-9FBF-C6E27458163F}"/>
    <dgm:cxn modelId="{D9FB3C50-AD04-42F7-A793-1A79AD9948D9}" srcId="{6A063A74-397F-4180-A8AB-ED8AFD5F0429}" destId="{19845775-D9B3-438A-9ADA-FFB328B2C863}" srcOrd="0" destOrd="0" parTransId="{C0673F1E-1ECF-4F9D-942E-CC3B3659CE06}" sibTransId="{2F229B1E-E14D-4613-95FC-B633287F34A5}"/>
    <dgm:cxn modelId="{5E633E72-15C0-41DC-B9D0-FCAAB5F20628}" srcId="{758A3BB4-132E-4C3D-BCC0-84028C7FF881}" destId="{1E9E4BB9-A179-4392-BBA6-20B781DEFF1A}" srcOrd="0" destOrd="0" parTransId="{A548510C-EC24-4DD3-AC99-8AD6A4FE7EFA}" sibTransId="{963AE125-C44F-4D11-96CD-5BFB1A3AB0F2}"/>
    <dgm:cxn modelId="{9392C97C-2872-4059-A386-9588797EBFA4}" type="presOf" srcId="{19845775-D9B3-438A-9ADA-FFB328B2C863}" destId="{6972D669-03C9-4CE6-9EAD-1C8F1BF558DC}" srcOrd="0" destOrd="0" presId="urn:microsoft.com/office/officeart/2005/8/layout/list1"/>
    <dgm:cxn modelId="{DA7DA085-7D43-4333-9A88-2A4073B73DDA}" type="presOf" srcId="{910F5896-83FC-4318-82B5-0AC6AEFD045D}" destId="{CE645F9B-BA8A-4792-BCA0-DC44F08E2991}" srcOrd="1" destOrd="0" presId="urn:microsoft.com/office/officeart/2005/8/layout/list1"/>
    <dgm:cxn modelId="{F675378A-9669-4B4F-93FC-234C1D0282CE}" srcId="{6167E394-E7F8-4135-AF96-5684B27C9407}" destId="{6A063A74-397F-4180-A8AB-ED8AFD5F0429}" srcOrd="0" destOrd="0" parTransId="{C115B130-62DF-4467-BA71-3E3C312BB313}" sibTransId="{B29408F8-5F87-426A-9F07-F769521F1B7F}"/>
    <dgm:cxn modelId="{69B0C990-E035-4492-BFCB-C61B93BE9DEB}" type="presOf" srcId="{6A063A74-397F-4180-A8AB-ED8AFD5F0429}" destId="{28676829-5CDE-4AB2-8673-D586A9DA079D}" srcOrd="0" destOrd="0" presId="urn:microsoft.com/office/officeart/2005/8/layout/list1"/>
    <dgm:cxn modelId="{55127293-BDF7-4FB1-A72E-93FF70344CE0}" type="presOf" srcId="{910F5896-83FC-4318-82B5-0AC6AEFD045D}" destId="{0806C1E9-88BA-4547-9E1A-E13E255C942A}" srcOrd="0" destOrd="0" presId="urn:microsoft.com/office/officeart/2005/8/layout/list1"/>
    <dgm:cxn modelId="{02AD9DAB-7D0F-48B6-9C7C-C7D0C3ADB166}" type="presOf" srcId="{1E9E4BB9-A179-4392-BBA6-20B781DEFF1A}" destId="{A925A2F9-9B3A-462F-B44E-B78B717E35CB}" srcOrd="0" destOrd="0" presId="urn:microsoft.com/office/officeart/2005/8/layout/list1"/>
    <dgm:cxn modelId="{CE1531E9-94CD-4FBF-920F-641EDFD62C5D}" type="presOf" srcId="{6A063A74-397F-4180-A8AB-ED8AFD5F0429}" destId="{D939C78A-B914-4102-941B-10F9EA078E3B}" srcOrd="1" destOrd="0" presId="urn:microsoft.com/office/officeart/2005/8/layout/list1"/>
    <dgm:cxn modelId="{ED6B474C-F5C8-4B80-AF50-0342690B41B3}" type="presParOf" srcId="{DA36AA80-CDB6-440E-BAD6-FFBC234D409C}" destId="{54DEE629-3972-4EC7-9347-2A82E872503F}" srcOrd="0" destOrd="0" presId="urn:microsoft.com/office/officeart/2005/8/layout/list1"/>
    <dgm:cxn modelId="{3ECF3EB7-31F5-48D6-A9B2-5650AD671B5D}" type="presParOf" srcId="{54DEE629-3972-4EC7-9347-2A82E872503F}" destId="{28676829-5CDE-4AB2-8673-D586A9DA079D}" srcOrd="0" destOrd="0" presId="urn:microsoft.com/office/officeart/2005/8/layout/list1"/>
    <dgm:cxn modelId="{D7F0DD54-800F-42E5-8A03-E744C9C54C7B}" type="presParOf" srcId="{54DEE629-3972-4EC7-9347-2A82E872503F}" destId="{D939C78A-B914-4102-941B-10F9EA078E3B}" srcOrd="1" destOrd="0" presId="urn:microsoft.com/office/officeart/2005/8/layout/list1"/>
    <dgm:cxn modelId="{0C5436BA-BD48-49FC-965D-6A63D80760E9}" type="presParOf" srcId="{DA36AA80-CDB6-440E-BAD6-FFBC234D409C}" destId="{13265A7D-6D2A-4C27-AF55-3C61F0A84FCD}" srcOrd="1" destOrd="0" presId="urn:microsoft.com/office/officeart/2005/8/layout/list1"/>
    <dgm:cxn modelId="{426DA8DC-010C-43E2-9B1D-467D67D5CA33}" type="presParOf" srcId="{DA36AA80-CDB6-440E-BAD6-FFBC234D409C}" destId="{6972D669-03C9-4CE6-9EAD-1C8F1BF558DC}" srcOrd="2" destOrd="0" presId="urn:microsoft.com/office/officeart/2005/8/layout/list1"/>
    <dgm:cxn modelId="{2A5118DD-ED25-4329-9CD5-F2A7E4F43262}" type="presParOf" srcId="{DA36AA80-CDB6-440E-BAD6-FFBC234D409C}" destId="{E5035B44-C818-42A5-AD0A-E278B96AF5EB}" srcOrd="3" destOrd="0" presId="urn:microsoft.com/office/officeart/2005/8/layout/list1"/>
    <dgm:cxn modelId="{E867BFFF-127D-420C-8B67-504EEE946FE6}" type="presParOf" srcId="{DA36AA80-CDB6-440E-BAD6-FFBC234D409C}" destId="{9C8E9071-9566-499B-B563-A3CFB7DFA4AE}" srcOrd="4" destOrd="0" presId="urn:microsoft.com/office/officeart/2005/8/layout/list1"/>
    <dgm:cxn modelId="{2CC189DF-5F10-4E56-9F09-DEC25CF1C357}" type="presParOf" srcId="{9C8E9071-9566-499B-B563-A3CFB7DFA4AE}" destId="{0806C1E9-88BA-4547-9E1A-E13E255C942A}" srcOrd="0" destOrd="0" presId="urn:microsoft.com/office/officeart/2005/8/layout/list1"/>
    <dgm:cxn modelId="{9658614D-A6B0-4D3A-A7EA-18AE2EBC921D}" type="presParOf" srcId="{9C8E9071-9566-499B-B563-A3CFB7DFA4AE}" destId="{CE645F9B-BA8A-4792-BCA0-DC44F08E2991}" srcOrd="1" destOrd="0" presId="urn:microsoft.com/office/officeart/2005/8/layout/list1"/>
    <dgm:cxn modelId="{C221C4C5-22E6-47CD-8AA1-4B3E2F4AEA02}" type="presParOf" srcId="{DA36AA80-CDB6-440E-BAD6-FFBC234D409C}" destId="{41E9BD6C-37FA-4C27-9E8C-C2B76FA131C4}" srcOrd="5" destOrd="0" presId="urn:microsoft.com/office/officeart/2005/8/layout/list1"/>
    <dgm:cxn modelId="{C1BF9DB1-9100-4C57-801C-2E5FB132D739}" type="presParOf" srcId="{DA36AA80-CDB6-440E-BAD6-FFBC234D409C}" destId="{56AEC695-E4A5-47AE-B808-9A35DC945DC7}" srcOrd="6" destOrd="0" presId="urn:microsoft.com/office/officeart/2005/8/layout/list1"/>
    <dgm:cxn modelId="{4532EB0A-BCA1-4702-BE8E-BB92AB25B29F}" type="presParOf" srcId="{DA36AA80-CDB6-440E-BAD6-FFBC234D409C}" destId="{181A2779-CE40-43B3-A382-6216F402E41D}" srcOrd="7" destOrd="0" presId="urn:microsoft.com/office/officeart/2005/8/layout/list1"/>
    <dgm:cxn modelId="{4307AE78-4659-453C-8BC6-1E112451EAB0}" type="presParOf" srcId="{DA36AA80-CDB6-440E-BAD6-FFBC234D409C}" destId="{CB1FEEC5-95DC-4A42-9B14-CF0D1B3FC06A}" srcOrd="8" destOrd="0" presId="urn:microsoft.com/office/officeart/2005/8/layout/list1"/>
    <dgm:cxn modelId="{CC09CBE4-9938-493D-898F-11AB96F3DF11}" type="presParOf" srcId="{CB1FEEC5-95DC-4A42-9B14-CF0D1B3FC06A}" destId="{3614474E-2474-4C37-8EE4-FDD45CAC9D02}" srcOrd="0" destOrd="0" presId="urn:microsoft.com/office/officeart/2005/8/layout/list1"/>
    <dgm:cxn modelId="{D52D55FA-4290-4D05-861C-B036CE1F0761}" type="presParOf" srcId="{CB1FEEC5-95DC-4A42-9B14-CF0D1B3FC06A}" destId="{91425E7A-1B5B-48D2-9FD1-957BD2A2F38A}" srcOrd="1" destOrd="0" presId="urn:microsoft.com/office/officeart/2005/8/layout/list1"/>
    <dgm:cxn modelId="{A83F88DD-43B1-428C-AF99-29ED622F8F7F}" type="presParOf" srcId="{DA36AA80-CDB6-440E-BAD6-FFBC234D409C}" destId="{65DA3E1F-8BDC-45C5-9916-548ED1B4B6F5}" srcOrd="9" destOrd="0" presId="urn:microsoft.com/office/officeart/2005/8/layout/list1"/>
    <dgm:cxn modelId="{8418C2CA-91D7-4ACC-8168-75E3AC465294}" type="presParOf" srcId="{DA36AA80-CDB6-440E-BAD6-FFBC234D409C}" destId="{A925A2F9-9B3A-462F-B44E-B78B717E35CB}"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72D669-03C9-4CE6-9EAD-1C8F1BF558DC}">
      <dsp:nvSpPr>
        <dsp:cNvPr id="0" name=""/>
        <dsp:cNvSpPr/>
      </dsp:nvSpPr>
      <dsp:spPr>
        <a:xfrm>
          <a:off x="0" y="385703"/>
          <a:ext cx="11516750" cy="893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3828" tIns="437388" rIns="8938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Illinois Workforce Development System</a:t>
          </a:r>
        </a:p>
      </dsp:txBody>
      <dsp:txXfrm>
        <a:off x="0" y="385703"/>
        <a:ext cx="11516750" cy="893025"/>
      </dsp:txXfrm>
    </dsp:sp>
    <dsp:sp modelId="{D939C78A-B914-4102-941B-10F9EA078E3B}">
      <dsp:nvSpPr>
        <dsp:cNvPr id="0" name=""/>
        <dsp:cNvSpPr/>
      </dsp:nvSpPr>
      <dsp:spPr>
        <a:xfrm>
          <a:off x="575837" y="75743"/>
          <a:ext cx="8061725" cy="6199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14" tIns="0" rIns="304714" bIns="0" numCol="1" spcCol="1270" anchor="ctr" anchorCtr="0">
          <a:noAutofit/>
        </a:bodyPr>
        <a:lstStyle/>
        <a:p>
          <a:pPr marL="0" lvl="0" indent="0" algn="l" defTabSz="889000">
            <a:lnSpc>
              <a:spcPct val="90000"/>
            </a:lnSpc>
            <a:spcBef>
              <a:spcPct val="0"/>
            </a:spcBef>
            <a:spcAft>
              <a:spcPct val="35000"/>
            </a:spcAft>
            <a:buNone/>
          </a:pPr>
          <a:r>
            <a:rPr lang="en-US" sz="2000" kern="1200" dirty="0"/>
            <a:t>IWDS – Local LWIA</a:t>
          </a:r>
        </a:p>
      </dsp:txBody>
      <dsp:txXfrm>
        <a:off x="606099" y="106005"/>
        <a:ext cx="8001201" cy="559396"/>
      </dsp:txXfrm>
    </dsp:sp>
    <dsp:sp modelId="{56AEC695-E4A5-47AE-B808-9A35DC945DC7}">
      <dsp:nvSpPr>
        <dsp:cNvPr id="0" name=""/>
        <dsp:cNvSpPr/>
      </dsp:nvSpPr>
      <dsp:spPr>
        <a:xfrm>
          <a:off x="0" y="1702089"/>
          <a:ext cx="11516750" cy="893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3828" tIns="437388" rIns="8938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latin typeface="Calibri" panose="020F0502020204030204" pitchFamily="34" charset="0"/>
              <a:ea typeface="Calibri" panose="020F0502020204030204" pitchFamily="34" charset="0"/>
              <a:cs typeface="Times New Roman" panose="02020603050405020304" pitchFamily="18" charset="0"/>
            </a:rPr>
            <a:t>Illinois Benefit Information System</a:t>
          </a:r>
          <a:r>
            <a:rPr lang="en-US" sz="2100" kern="1200" dirty="0"/>
            <a:t> </a:t>
          </a:r>
        </a:p>
      </dsp:txBody>
      <dsp:txXfrm>
        <a:off x="0" y="1702089"/>
        <a:ext cx="11516750" cy="893025"/>
      </dsp:txXfrm>
    </dsp:sp>
    <dsp:sp modelId="{CE645F9B-BA8A-4792-BCA0-DC44F08E2991}">
      <dsp:nvSpPr>
        <dsp:cNvPr id="0" name=""/>
        <dsp:cNvSpPr/>
      </dsp:nvSpPr>
      <dsp:spPr>
        <a:xfrm>
          <a:off x="575837" y="1392128"/>
          <a:ext cx="8061725" cy="6199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14" tIns="0" rIns="304714" bIns="0" numCol="1" spcCol="1270" anchor="ctr" anchorCtr="0">
          <a:noAutofit/>
        </a:bodyPr>
        <a:lstStyle/>
        <a:p>
          <a:pPr marL="0" lvl="0" indent="0" algn="l" defTabSz="889000">
            <a:lnSpc>
              <a:spcPct val="90000"/>
            </a:lnSpc>
            <a:spcBef>
              <a:spcPct val="0"/>
            </a:spcBef>
            <a:spcAft>
              <a:spcPct val="35000"/>
            </a:spcAft>
            <a:buNone/>
          </a:pPr>
          <a:r>
            <a:rPr lang="en-US" sz="2000" kern="1200" dirty="0"/>
            <a:t>IBIS</a:t>
          </a:r>
        </a:p>
      </dsp:txBody>
      <dsp:txXfrm>
        <a:off x="606099" y="1422390"/>
        <a:ext cx="8001201" cy="559396"/>
      </dsp:txXfrm>
    </dsp:sp>
    <dsp:sp modelId="{A925A2F9-9B3A-462F-B44E-B78B717E35CB}">
      <dsp:nvSpPr>
        <dsp:cNvPr id="0" name=""/>
        <dsp:cNvSpPr/>
      </dsp:nvSpPr>
      <dsp:spPr>
        <a:xfrm>
          <a:off x="0" y="3018474"/>
          <a:ext cx="11516750" cy="89302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93828" tIns="437388" rIns="893828" bIns="149352" numCol="1" spcCol="1270" anchor="t" anchorCtr="0">
          <a:noAutofit/>
        </a:bodyPr>
        <a:lstStyle/>
        <a:p>
          <a:pPr marL="228600" lvl="1" indent="-228600" algn="l" defTabSz="933450">
            <a:lnSpc>
              <a:spcPct val="90000"/>
            </a:lnSpc>
            <a:spcBef>
              <a:spcPct val="0"/>
            </a:spcBef>
            <a:spcAft>
              <a:spcPct val="15000"/>
            </a:spcAft>
            <a:buChar char="•"/>
          </a:pPr>
          <a:r>
            <a:rPr lang="en-US" sz="2100" kern="1200" dirty="0"/>
            <a:t>Integrated Eligibility System</a:t>
          </a:r>
        </a:p>
      </dsp:txBody>
      <dsp:txXfrm>
        <a:off x="0" y="3018474"/>
        <a:ext cx="11516750" cy="893025"/>
      </dsp:txXfrm>
    </dsp:sp>
    <dsp:sp modelId="{91425E7A-1B5B-48D2-9FD1-957BD2A2F38A}">
      <dsp:nvSpPr>
        <dsp:cNvPr id="0" name=""/>
        <dsp:cNvSpPr/>
      </dsp:nvSpPr>
      <dsp:spPr>
        <a:xfrm>
          <a:off x="575837" y="2708514"/>
          <a:ext cx="8061725" cy="619920"/>
        </a:xfrm>
        <a:prstGeom prst="roundRect">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714" tIns="0" rIns="304714" bIns="0" numCol="1" spcCol="1270" anchor="ctr" anchorCtr="0">
          <a:noAutofit/>
        </a:bodyPr>
        <a:lstStyle/>
        <a:p>
          <a:pPr marL="0" lvl="0" indent="0" algn="l" defTabSz="889000">
            <a:lnSpc>
              <a:spcPct val="90000"/>
            </a:lnSpc>
            <a:spcBef>
              <a:spcPct val="0"/>
            </a:spcBef>
            <a:spcAft>
              <a:spcPct val="35000"/>
            </a:spcAft>
            <a:buNone/>
          </a:pPr>
          <a:r>
            <a:rPr lang="en-US" sz="2000" kern="1200" dirty="0"/>
            <a:t>IES</a:t>
          </a:r>
        </a:p>
      </dsp:txBody>
      <dsp:txXfrm>
        <a:off x="606099" y="2738776"/>
        <a:ext cx="8001201"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A7A5DF-38EB-4495-8CF8-1A5E4C8B3396}" type="datetimeFigureOut">
              <a:rPr lang="en-US" smtClean="0"/>
              <a:t>1/14/2025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F1E986-0FD9-473A-94F5-2B643C4D4D46}" type="slidenum">
              <a:rPr lang="en-US" smtClean="0"/>
              <a:t>‹#›</a:t>
            </a:fld>
            <a:endParaRPr lang="en-US" dirty="0"/>
          </a:p>
        </p:txBody>
      </p:sp>
    </p:spTree>
    <p:extLst>
      <p:ext uri="{BB962C8B-B14F-4D97-AF65-F5344CB8AC3E}">
        <p14:creationId xmlns:p14="http://schemas.microsoft.com/office/powerpoint/2010/main" val="2975555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1</a:t>
            </a:fld>
            <a:endParaRPr lang="en-US" dirty="0"/>
          </a:p>
        </p:txBody>
      </p:sp>
    </p:spTree>
    <p:extLst>
      <p:ext uri="{BB962C8B-B14F-4D97-AF65-F5344CB8AC3E}">
        <p14:creationId xmlns:p14="http://schemas.microsoft.com/office/powerpoint/2010/main" val="3958154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35</a:t>
            </a:fld>
            <a:endParaRPr lang="en-US" dirty="0"/>
          </a:p>
        </p:txBody>
      </p:sp>
    </p:spTree>
    <p:extLst>
      <p:ext uri="{BB962C8B-B14F-4D97-AF65-F5344CB8AC3E}">
        <p14:creationId xmlns:p14="http://schemas.microsoft.com/office/powerpoint/2010/main" val="1733689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36</a:t>
            </a:fld>
            <a:endParaRPr lang="en-US" dirty="0"/>
          </a:p>
        </p:txBody>
      </p:sp>
    </p:spTree>
    <p:extLst>
      <p:ext uri="{BB962C8B-B14F-4D97-AF65-F5344CB8AC3E}">
        <p14:creationId xmlns:p14="http://schemas.microsoft.com/office/powerpoint/2010/main" val="4194108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44</a:t>
            </a:fld>
            <a:endParaRPr lang="en-US" dirty="0"/>
          </a:p>
        </p:txBody>
      </p:sp>
    </p:spTree>
    <p:extLst>
      <p:ext uri="{BB962C8B-B14F-4D97-AF65-F5344CB8AC3E}">
        <p14:creationId xmlns:p14="http://schemas.microsoft.com/office/powerpoint/2010/main" val="1170900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F1E986-0FD9-473A-94F5-2B643C4D4D46}" type="slidenum">
              <a:rPr lang="en-US" smtClean="0"/>
              <a:t>45</a:t>
            </a:fld>
            <a:endParaRPr lang="en-US" dirty="0"/>
          </a:p>
        </p:txBody>
      </p:sp>
    </p:spTree>
    <p:extLst>
      <p:ext uri="{BB962C8B-B14F-4D97-AF65-F5344CB8AC3E}">
        <p14:creationId xmlns:p14="http://schemas.microsoft.com/office/powerpoint/2010/main" val="38217933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6139885" y="3834062"/>
            <a:ext cx="5572729" cy="2041043"/>
          </a:xfrm>
        </p:spPr>
        <p:txBody>
          <a:bodyPr anchor="b"/>
          <a:lstStyle>
            <a:lvl1pPr algn="l">
              <a:defRPr sz="6000" b="1">
                <a:solidFill>
                  <a:schemeClr val="bg1"/>
                </a:solidFill>
              </a:defRPr>
            </a:lvl1pPr>
          </a:lstStyle>
          <a:p>
            <a:r>
              <a:rPr lang="en-US" dirty="0"/>
              <a:t>Click to edit Master title</a:t>
            </a:r>
          </a:p>
        </p:txBody>
      </p:sp>
      <p:sp>
        <p:nvSpPr>
          <p:cNvPr id="3" name="Subtitle 2"/>
          <p:cNvSpPr>
            <a:spLocks noGrp="1"/>
          </p:cNvSpPr>
          <p:nvPr>
            <p:ph type="subTitle" idx="1" hasCustomPrompt="1"/>
          </p:nvPr>
        </p:nvSpPr>
        <p:spPr>
          <a:xfrm>
            <a:off x="1078273" y="469548"/>
            <a:ext cx="5208608" cy="750043"/>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 PLACEHOLDER</a:t>
            </a:r>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84960" y="2294202"/>
            <a:ext cx="3990195" cy="2197026"/>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848614" y="2017429"/>
            <a:ext cx="2375476" cy="1463040"/>
          </a:xfrm>
          <a:prstGeom prst="rect">
            <a:avLst/>
          </a:prstGeom>
        </p:spPr>
      </p:pic>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467810" y="610865"/>
            <a:ext cx="7616143" cy="561049"/>
          </a:xfrm>
        </p:spPr>
        <p:txBody>
          <a:bodyPr/>
          <a:lstStyle>
            <a:lvl1pPr>
              <a:defRPr b="1">
                <a:solidFill>
                  <a:schemeClr val="bg1">
                    <a:lumMod val="95000"/>
                  </a:schemeClr>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67810" y="1482244"/>
            <a:ext cx="2743200" cy="365125"/>
          </a:xfrm>
        </p:spPr>
        <p:txBody>
          <a:bodyPr/>
          <a:lstStyle>
            <a:lvl1pPr>
              <a:defRPr sz="1600">
                <a:solidFill>
                  <a:schemeClr val="bg1"/>
                </a:solidFill>
              </a:defRPr>
            </a:lvl1pPr>
          </a:lstStyle>
          <a:p>
            <a:endParaRPr lang="en-US" dirty="0"/>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8"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2" name="Title 1"/>
          <p:cNvSpPr>
            <a:spLocks noGrp="1"/>
          </p:cNvSpPr>
          <p:nvPr>
            <p:ph type="title"/>
          </p:nvPr>
        </p:nvSpPr>
        <p:spPr>
          <a:xfrm>
            <a:off x="831850" y="1709738"/>
            <a:ext cx="10515600" cy="2852737"/>
          </a:xfrm>
        </p:spPr>
        <p:txBody>
          <a:bodyPr anchor="b"/>
          <a:lstStyle>
            <a:lvl1pPr>
              <a:defRPr sz="6000">
                <a:solidFill>
                  <a:srgbClr val="172169"/>
                </a:solidFill>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dirty="0"/>
          </a:p>
        </p:txBody>
      </p:sp>
      <p:sp>
        <p:nvSpPr>
          <p:cNvPr id="9"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9"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0"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dirty="0"/>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11"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12"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dirty="0"/>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7" name="Date Placeholder 3"/>
          <p:cNvSpPr txBox="1">
            <a:spLocks/>
          </p:cNvSpPr>
          <p:nvPr userDrawn="1"/>
        </p:nvSpPr>
        <p:spPr>
          <a:xfrm>
            <a:off x="467810" y="1482244"/>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24 April 2017</a:t>
            </a:r>
          </a:p>
        </p:txBody>
      </p:sp>
      <p:sp>
        <p:nvSpPr>
          <p:cNvPr id="8" name="Title 1"/>
          <p:cNvSpPr txBox="1">
            <a:spLocks/>
          </p:cNvSpPr>
          <p:nvPr userDrawn="1"/>
        </p:nvSpPr>
        <p:spPr>
          <a:xfrm>
            <a:off x="4678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bg1">
                    <a:lumMod val="95000"/>
                  </a:schemeClr>
                </a:solidFill>
                <a:latin typeface="+mj-lt"/>
                <a:ea typeface="+mj-ea"/>
                <a:cs typeface="+mj-cs"/>
              </a:defRPr>
            </a:lvl1pPr>
          </a:lstStyle>
          <a:p>
            <a:r>
              <a:rPr lang="en-US" b="1" dirty="0"/>
              <a:t>Click to edit Master title style</a:t>
            </a: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024643" y="464560"/>
            <a:ext cx="1984477" cy="1092665"/>
          </a:xfrm>
          <a:prstGeom prst="rect">
            <a:avLst/>
          </a:prstGeom>
        </p:spPr>
      </p:pic>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dirty="0"/>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enroll.pki.illinois.gov/UserRegistration/en_US/Homepage.html" TargetMode="External"/><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neonwebh.cmcf.state.il.us/changepassword"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hyperlink" Target="mailto:James.Potts@illinois.gov" TargetMode="External"/><Relationship Id="rId2" Type="http://schemas.openxmlformats.org/officeDocument/2006/relationships/hyperlink" Target="mailto:Kristofer.Theilen@illinois.gov" TargetMode="External"/><Relationship Id="rId1" Type="http://schemas.openxmlformats.org/officeDocument/2006/relationships/slideLayout" Target="../slideLayouts/slideLayout2.xml"/><Relationship Id="rId4" Type="http://schemas.openxmlformats.org/officeDocument/2006/relationships/hyperlink" Target="mailto:Carrie.Compardo@Illinois.gov"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mailto:James.Potts@illinois.gov" TargetMode="External"/><Relationship Id="rId2" Type="http://schemas.openxmlformats.org/officeDocument/2006/relationships/hyperlink" Target="mailto:Kristofer.Theilen@illinois.gov" TargetMode="External"/><Relationship Id="rId1" Type="http://schemas.openxmlformats.org/officeDocument/2006/relationships/slideLayout" Target="../slideLayouts/slideLayout2.xml"/><Relationship Id="rId5" Type="http://schemas.openxmlformats.org/officeDocument/2006/relationships/hyperlink" Target="mailto:info@illinoisworkNet.com" TargetMode="External"/><Relationship Id="rId4" Type="http://schemas.openxmlformats.org/officeDocument/2006/relationships/hyperlink" Target="mailto:Carrie.Compardo@Illinois.gov" TargetMode="External"/></Relationships>
</file>

<file path=ppt/slides/_rels/slide54.xml.rels><?xml version="1.0" encoding="UTF-8" standalone="yes"?>
<Relationships xmlns="http://schemas.openxmlformats.org/package/2006/relationships"><Relationship Id="rId2" Type="http://schemas.openxmlformats.org/officeDocument/2006/relationships/hyperlink" Target="mailto:john.doe@wioaworks.org"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paula.barry@illinois.gov" TargetMode="External"/><Relationship Id="rId2" Type="http://schemas.openxmlformats.org/officeDocument/2006/relationships/hyperlink" Target="mailto:kristofer.theilen@illinois.gov" TargetMode="External"/><Relationship Id="rId1" Type="http://schemas.openxmlformats.org/officeDocument/2006/relationships/slideLayout" Target="../slideLayouts/slideLayout2.xml"/><Relationship Id="rId4" Type="http://schemas.openxmlformats.org/officeDocument/2006/relationships/hyperlink" Target="mailto:ramon.al-amin@illnois.gov" TargetMode="External"/></Relationships>
</file>

<file path=ppt/slides/_rels/slide57.xml.rels><?xml version="1.0" encoding="UTF-8" standalone="yes"?>
<Relationships xmlns="http://schemas.openxmlformats.org/package/2006/relationships"><Relationship Id="rId2" Type="http://schemas.openxmlformats.org/officeDocument/2006/relationships/hyperlink" Target="http://illinoisworknet.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16338" y="4045906"/>
            <a:ext cx="5208608" cy="1766625"/>
          </a:xfrm>
        </p:spPr>
        <p:txBody>
          <a:bodyPr>
            <a:normAutofit/>
          </a:bodyPr>
          <a:lstStyle/>
          <a:p>
            <a:pPr algn="ct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t>Training</a:t>
            </a: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br>
              <a:rPr lang="en-US" altLang="en-US" sz="3000" dirty="0">
                <a:effectLst>
                  <a:outerShdw blurRad="38100" dist="38100" dir="2700000" algn="tl">
                    <a:srgbClr val="000000">
                      <a:alpha val="43137"/>
                    </a:srgbClr>
                  </a:outerShdw>
                </a:effectLst>
                <a:latin typeface="Trebuchet MS" panose="020B0603020202020204" pitchFamily="34" charset="0"/>
                <a:ea typeface="Georgia" pitchFamily="18" charset="0"/>
              </a:rPr>
            </a:br>
            <a:r>
              <a:rPr lang="en-US" altLang="en-US" sz="3000">
                <a:effectLst>
                  <a:outerShdw blurRad="38100" dist="38100" dir="2700000" algn="tl">
                    <a:srgbClr val="000000">
                      <a:alpha val="43137"/>
                    </a:srgbClr>
                  </a:outerShdw>
                </a:effectLst>
                <a:latin typeface="Trebuchet MS" panose="020B0603020202020204" pitchFamily="34" charset="0"/>
                <a:ea typeface="Georgia" pitchFamily="18" charset="0"/>
              </a:rPr>
              <a:t>User IDs for IWDS/IBIS/IES</a:t>
            </a:r>
            <a:endParaRPr lang="en-US" sz="3000" dirty="0">
              <a:solidFill>
                <a:schemeClr val="bg1"/>
              </a:solidFill>
            </a:endParaRPr>
          </a:p>
        </p:txBody>
      </p:sp>
      <p:sp>
        <p:nvSpPr>
          <p:cNvPr id="3" name="Subtitle 2"/>
          <p:cNvSpPr>
            <a:spLocks noGrp="1"/>
          </p:cNvSpPr>
          <p:nvPr>
            <p:ph type="subTitle" idx="1"/>
          </p:nvPr>
        </p:nvSpPr>
        <p:spPr>
          <a:xfrm>
            <a:off x="591735" y="469548"/>
            <a:ext cx="6072112" cy="750043"/>
          </a:xfrm>
        </p:spPr>
        <p:txBody>
          <a:bodyPr/>
          <a:lstStyle/>
          <a:p>
            <a:pPr algn="ctr"/>
            <a:r>
              <a:rPr lang="en-US" dirty="0"/>
              <a:t>January 6, 2025</a:t>
            </a:r>
          </a:p>
        </p:txBody>
      </p:sp>
      <p:pic>
        <p:nvPicPr>
          <p:cNvPr id="5" name="Picture 4">
            <a:extLst>
              <a:ext uri="{FF2B5EF4-FFF2-40B4-BE49-F238E27FC236}">
                <a16:creationId xmlns:a16="http://schemas.microsoft.com/office/drawing/2014/main" id="{E0EC2BC0-4172-4CDC-A1BF-626AF0572612}"/>
              </a:ext>
            </a:extLst>
          </p:cNvPr>
          <p:cNvPicPr>
            <a:picLocks noChangeAspect="1"/>
          </p:cNvPicPr>
          <p:nvPr/>
        </p:nvPicPr>
        <p:blipFill>
          <a:blip r:embed="rId3"/>
          <a:stretch>
            <a:fillRect/>
          </a:stretch>
        </p:blipFill>
        <p:spPr>
          <a:xfrm>
            <a:off x="9459277" y="2409343"/>
            <a:ext cx="2474039" cy="912977"/>
          </a:xfrm>
          <a:prstGeom prst="rect">
            <a:avLst/>
          </a:prstGeom>
        </p:spPr>
      </p:pic>
      <p:sp>
        <p:nvSpPr>
          <p:cNvPr id="6" name="Slide Number Placeholder 5">
            <a:extLst>
              <a:ext uri="{FF2B5EF4-FFF2-40B4-BE49-F238E27FC236}">
                <a16:creationId xmlns:a16="http://schemas.microsoft.com/office/drawing/2014/main" id="{17E4EB56-751B-4CA7-9F28-789CDD35171E}"/>
              </a:ext>
            </a:extLst>
          </p:cNvPr>
          <p:cNvSpPr>
            <a:spLocks noGrp="1"/>
          </p:cNvSpPr>
          <p:nvPr>
            <p:ph type="sldNum" sz="quarter" idx="12"/>
          </p:nvPr>
        </p:nvSpPr>
        <p:spPr/>
        <p:txBody>
          <a:bodyPr/>
          <a:lstStyle/>
          <a:p>
            <a:fld id="{4C252FB9-B173-B746-BC64-1AB9D36BCBA0}" type="slidenum">
              <a:rPr lang="en-US" smtClean="0"/>
              <a:pPr/>
              <a:t>1</a:t>
            </a:fld>
            <a:endParaRPr lang="en-US" dirty="0"/>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1A460AA2-254D-4C9D-BE33-36600360F604}"/>
              </a:ext>
            </a:extLst>
          </p:cNvPr>
          <p:cNvSpPr/>
          <p:nvPr/>
        </p:nvSpPr>
        <p:spPr>
          <a:xfrm>
            <a:off x="648586" y="3680042"/>
            <a:ext cx="4300486" cy="1938992"/>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The IwNC* Partner field drop down has the following choices.  </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The last choice in the dropdown will always be the location associated with the LSA’s LWIA:</a:t>
            </a:r>
          </a:p>
        </p:txBody>
      </p:sp>
      <p:pic>
        <p:nvPicPr>
          <p:cNvPr id="5" name="Picture 4">
            <a:extLst>
              <a:ext uri="{FF2B5EF4-FFF2-40B4-BE49-F238E27FC236}">
                <a16:creationId xmlns:a16="http://schemas.microsoft.com/office/drawing/2014/main" id="{7C85CA63-614C-4483-BDA2-440E316B2D17}"/>
              </a:ext>
            </a:extLst>
          </p:cNvPr>
          <p:cNvPicPr/>
          <p:nvPr/>
        </p:nvPicPr>
        <p:blipFill rotWithShape="1">
          <a:blip r:embed="rId2"/>
          <a:srcRect l="22240" t="44507" r="52877" b="32338"/>
          <a:stretch/>
        </p:blipFill>
        <p:spPr bwMode="auto">
          <a:xfrm>
            <a:off x="5806073" y="3634322"/>
            <a:ext cx="3844364" cy="2354410"/>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C7FD559B-89F9-48C7-A503-B200C0E305E3}"/>
              </a:ext>
            </a:extLst>
          </p:cNvPr>
          <p:cNvSpPr/>
          <p:nvPr/>
        </p:nvSpPr>
        <p:spPr>
          <a:xfrm>
            <a:off x="552893" y="2771208"/>
            <a:ext cx="5879805"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sp>
        <p:nvSpPr>
          <p:cNvPr id="8" name="Slide Number Placeholder 7">
            <a:extLst>
              <a:ext uri="{FF2B5EF4-FFF2-40B4-BE49-F238E27FC236}">
                <a16:creationId xmlns:a16="http://schemas.microsoft.com/office/drawing/2014/main" id="{275EF4E3-942C-4823-8DCA-5EB97694F468}"/>
              </a:ext>
            </a:extLst>
          </p:cNvPr>
          <p:cNvSpPr>
            <a:spLocks noGrp="1"/>
          </p:cNvSpPr>
          <p:nvPr>
            <p:ph type="sldNum" sz="quarter" idx="12"/>
          </p:nvPr>
        </p:nvSpPr>
        <p:spPr/>
        <p:txBody>
          <a:bodyPr/>
          <a:lstStyle/>
          <a:p>
            <a:fld id="{62E03C93-A8B5-5E4D-ADDE-FACFC10B3CD1}" type="slidenum">
              <a:rPr lang="en-US" smtClean="0"/>
              <a:pPr/>
              <a:t>10</a:t>
            </a:fld>
            <a:endParaRPr lang="en-US" dirty="0"/>
          </a:p>
        </p:txBody>
      </p:sp>
    </p:spTree>
    <p:extLst>
      <p:ext uri="{BB962C8B-B14F-4D97-AF65-F5344CB8AC3E}">
        <p14:creationId xmlns:p14="http://schemas.microsoft.com/office/powerpoint/2010/main" val="26297419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5" name="Rectangle 4">
            <a:extLst>
              <a:ext uri="{FF2B5EF4-FFF2-40B4-BE49-F238E27FC236}">
                <a16:creationId xmlns:a16="http://schemas.microsoft.com/office/drawing/2014/main" id="{A7EF3E7F-4E56-4A72-B74B-496BDDAB1FD1}"/>
              </a:ext>
            </a:extLst>
          </p:cNvPr>
          <p:cNvSpPr/>
          <p:nvPr/>
        </p:nvSpPr>
        <p:spPr>
          <a:xfrm>
            <a:off x="346757" y="3595555"/>
            <a:ext cx="4042364" cy="1415772"/>
          </a:xfrm>
          <a:prstGeom prst="rect">
            <a:avLst/>
          </a:prstGeom>
        </p:spPr>
        <p:txBody>
          <a:bodyPr wrap="square">
            <a:spAutoFit/>
          </a:bodyPr>
          <a:lstStyle/>
          <a:p>
            <a:pPr marL="228600"/>
            <a:r>
              <a:rPr lang="en-US" sz="2400" dirty="0">
                <a:latin typeface="Calibri" panose="020F0502020204030204" pitchFamily="34" charset="0"/>
                <a:ea typeface="Calibri" panose="020F0502020204030204" pitchFamily="34" charset="0"/>
                <a:cs typeface="Times New Roman" panose="02020603050405020304" pitchFamily="18" charset="0"/>
              </a:rPr>
              <a:t>This is what the User should look like when complete.</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CFFBAEEB-636A-41D7-B32F-FFF6029042F3}"/>
              </a:ext>
            </a:extLst>
          </p:cNvPr>
          <p:cNvSpPr/>
          <p:nvPr/>
        </p:nvSpPr>
        <p:spPr>
          <a:xfrm>
            <a:off x="542260" y="2683286"/>
            <a:ext cx="6549656"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pic>
        <p:nvPicPr>
          <p:cNvPr id="7" name="Picture 6">
            <a:extLst>
              <a:ext uri="{FF2B5EF4-FFF2-40B4-BE49-F238E27FC236}">
                <a16:creationId xmlns:a16="http://schemas.microsoft.com/office/drawing/2014/main" id="{A57D89DD-B00B-425D-A54F-18DDE0F00C87}"/>
              </a:ext>
            </a:extLst>
          </p:cNvPr>
          <p:cNvPicPr>
            <a:picLocks noChangeAspect="1"/>
          </p:cNvPicPr>
          <p:nvPr/>
        </p:nvPicPr>
        <p:blipFill>
          <a:blip r:embed="rId2"/>
          <a:stretch>
            <a:fillRect/>
          </a:stretch>
        </p:blipFill>
        <p:spPr>
          <a:xfrm>
            <a:off x="4789120" y="3353115"/>
            <a:ext cx="6424166" cy="3174294"/>
          </a:xfrm>
          <a:prstGeom prst="rect">
            <a:avLst/>
          </a:prstGeom>
        </p:spPr>
      </p:pic>
      <p:sp>
        <p:nvSpPr>
          <p:cNvPr id="8" name="Slide Number Placeholder 7">
            <a:extLst>
              <a:ext uri="{FF2B5EF4-FFF2-40B4-BE49-F238E27FC236}">
                <a16:creationId xmlns:a16="http://schemas.microsoft.com/office/drawing/2014/main" id="{CA7F620E-D24A-486D-8B14-D0415F4B0014}"/>
              </a:ext>
            </a:extLst>
          </p:cNvPr>
          <p:cNvSpPr>
            <a:spLocks noGrp="1"/>
          </p:cNvSpPr>
          <p:nvPr>
            <p:ph type="sldNum" sz="quarter" idx="12"/>
          </p:nvPr>
        </p:nvSpPr>
        <p:spPr/>
        <p:txBody>
          <a:bodyPr/>
          <a:lstStyle/>
          <a:p>
            <a:fld id="{62E03C93-A8B5-5E4D-ADDE-FACFC10B3CD1}" type="slidenum">
              <a:rPr lang="en-US" smtClean="0"/>
              <a:pPr/>
              <a:t>11</a:t>
            </a:fld>
            <a:endParaRPr lang="en-US" dirty="0"/>
          </a:p>
        </p:txBody>
      </p:sp>
    </p:spTree>
    <p:extLst>
      <p:ext uri="{BB962C8B-B14F-4D97-AF65-F5344CB8AC3E}">
        <p14:creationId xmlns:p14="http://schemas.microsoft.com/office/powerpoint/2010/main" val="12398804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2118167"/>
            <a:ext cx="10515600" cy="561049"/>
          </a:xfrm>
        </p:spPr>
        <p:txBody>
          <a:bodyPr>
            <a:normAutofit fontScale="92500" lnSpcReduction="10000"/>
          </a:bodyPr>
          <a:lstStyle/>
          <a:p>
            <a:pPr marL="0" indent="0" algn="ctr">
              <a:buNone/>
            </a:pPr>
            <a:r>
              <a:rPr lang="en-US" sz="39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39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33BA7D6B-ED58-40A9-8BE0-72CB342717F0}"/>
              </a:ext>
            </a:extLst>
          </p:cNvPr>
          <p:cNvSpPr/>
          <p:nvPr/>
        </p:nvSpPr>
        <p:spPr>
          <a:xfrm>
            <a:off x="467809" y="3209524"/>
            <a:ext cx="4891981" cy="3139321"/>
          </a:xfrm>
          <a:prstGeom prst="rect">
            <a:avLst/>
          </a:prstGeom>
        </p:spPr>
        <p:txBody>
          <a:bodyPr wrap="square">
            <a:spAutoFit/>
          </a:bodyPr>
          <a:lstStyle/>
          <a:p>
            <a:pPr marL="228600"/>
            <a:r>
              <a:rPr lang="en-US" sz="2000" dirty="0">
                <a:latin typeface="Calibri" panose="020F0502020204030204" pitchFamily="34" charset="0"/>
                <a:ea typeface="Calibri" panose="020F0502020204030204" pitchFamily="34" charset="0"/>
                <a:cs typeface="Times New Roman" panose="02020603050405020304" pitchFamily="18" charset="0"/>
              </a:rPr>
              <a:t>The bottom section of the Add User screen has the available user roles that the LSA can grant to the user. </a:t>
            </a:r>
          </a:p>
          <a:p>
            <a:pPr marL="228600"/>
            <a:endParaRPr lang="en-US" sz="2000" dirty="0">
              <a:latin typeface="Calibri" panose="020F0502020204030204" pitchFamily="34" charset="0"/>
              <a:cs typeface="Times New Roman" panose="02020603050405020304" pitchFamily="18" charset="0"/>
            </a:endParaRPr>
          </a:p>
          <a:p>
            <a:pPr marL="228600"/>
            <a:r>
              <a:rPr lang="en-US" sz="2000" dirty="0"/>
              <a:t>Each role allows users to access different features in IWDS.  There are roles that are view only, data entry, access to run reports, a supervisor role, and the Local System Administrator role.</a:t>
            </a: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E410B710-BC61-4285-9D96-9A4286323EB4}"/>
              </a:ext>
            </a:extLst>
          </p:cNvPr>
          <p:cNvPicPr/>
          <p:nvPr/>
        </p:nvPicPr>
        <p:blipFill>
          <a:blip r:embed="rId2"/>
          <a:stretch>
            <a:fillRect/>
          </a:stretch>
        </p:blipFill>
        <p:spPr>
          <a:xfrm>
            <a:off x="5951732" y="2771336"/>
            <a:ext cx="5402068" cy="3868615"/>
          </a:xfrm>
          <a:prstGeom prst="rect">
            <a:avLst/>
          </a:prstGeom>
        </p:spPr>
      </p:pic>
      <p:sp>
        <p:nvSpPr>
          <p:cNvPr id="6" name="Rectangle 5">
            <a:extLst>
              <a:ext uri="{FF2B5EF4-FFF2-40B4-BE49-F238E27FC236}">
                <a16:creationId xmlns:a16="http://schemas.microsoft.com/office/drawing/2014/main" id="{FE60A62A-E4BE-4EE8-B698-F38B51E1317E}"/>
              </a:ext>
            </a:extLst>
          </p:cNvPr>
          <p:cNvSpPr/>
          <p:nvPr/>
        </p:nvSpPr>
        <p:spPr>
          <a:xfrm>
            <a:off x="552893" y="2556677"/>
            <a:ext cx="6134986"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sp>
        <p:nvSpPr>
          <p:cNvPr id="8" name="Slide Number Placeholder 7">
            <a:extLst>
              <a:ext uri="{FF2B5EF4-FFF2-40B4-BE49-F238E27FC236}">
                <a16:creationId xmlns:a16="http://schemas.microsoft.com/office/drawing/2014/main" id="{2660211C-B187-4AD1-ABE4-D075959F6D6D}"/>
              </a:ext>
            </a:extLst>
          </p:cNvPr>
          <p:cNvSpPr>
            <a:spLocks noGrp="1"/>
          </p:cNvSpPr>
          <p:nvPr>
            <p:ph type="sldNum" sz="quarter" idx="12"/>
          </p:nvPr>
        </p:nvSpPr>
        <p:spPr/>
        <p:txBody>
          <a:bodyPr/>
          <a:lstStyle/>
          <a:p>
            <a:fld id="{62E03C93-A8B5-5E4D-ADDE-FACFC10B3CD1}" type="slidenum">
              <a:rPr lang="en-US" smtClean="0"/>
              <a:pPr/>
              <a:t>12</a:t>
            </a:fld>
            <a:endParaRPr lang="en-US" dirty="0"/>
          </a:p>
        </p:txBody>
      </p:sp>
    </p:spTree>
    <p:extLst>
      <p:ext uri="{BB962C8B-B14F-4D97-AF65-F5344CB8AC3E}">
        <p14:creationId xmlns:p14="http://schemas.microsoft.com/office/powerpoint/2010/main" val="26947533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pic>
        <p:nvPicPr>
          <p:cNvPr id="4" name="Picture 3">
            <a:extLst>
              <a:ext uri="{FF2B5EF4-FFF2-40B4-BE49-F238E27FC236}">
                <a16:creationId xmlns:a16="http://schemas.microsoft.com/office/drawing/2014/main" id="{B95AC84E-1593-49B5-AF46-29F16701459E}"/>
              </a:ext>
            </a:extLst>
          </p:cNvPr>
          <p:cNvPicPr>
            <a:picLocks noChangeAspect="1"/>
          </p:cNvPicPr>
          <p:nvPr/>
        </p:nvPicPr>
        <p:blipFill rotWithShape="1">
          <a:blip r:embed="rId2"/>
          <a:srcRect b="5084"/>
          <a:stretch/>
        </p:blipFill>
        <p:spPr>
          <a:xfrm>
            <a:off x="6096000" y="2879842"/>
            <a:ext cx="4945941" cy="3703838"/>
          </a:xfrm>
          <a:prstGeom prst="rect">
            <a:avLst/>
          </a:prstGeom>
        </p:spPr>
      </p:pic>
      <p:sp>
        <p:nvSpPr>
          <p:cNvPr id="5" name="Rectangle 4">
            <a:extLst>
              <a:ext uri="{FF2B5EF4-FFF2-40B4-BE49-F238E27FC236}">
                <a16:creationId xmlns:a16="http://schemas.microsoft.com/office/drawing/2014/main" id="{B76FE5EB-BF27-49E8-83DF-CE49878B6431}"/>
              </a:ext>
            </a:extLst>
          </p:cNvPr>
          <p:cNvSpPr/>
          <p:nvPr/>
        </p:nvSpPr>
        <p:spPr>
          <a:xfrm>
            <a:off x="313480" y="3203008"/>
            <a:ext cx="4919701" cy="2246769"/>
          </a:xfrm>
          <a:prstGeom prst="rect">
            <a:avLst/>
          </a:prstGeom>
        </p:spPr>
        <p:txBody>
          <a:bodyPr wrap="square">
            <a:spAutoFit/>
          </a:bodyPr>
          <a:lstStyle/>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Select the IWDS user roles based on the user’s position at the LWIA.  Career Planner, Grant Manager, Supervisor etc.</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When all roles are added, click “Save” to continue.</a:t>
            </a:r>
          </a:p>
        </p:txBody>
      </p:sp>
      <p:sp>
        <p:nvSpPr>
          <p:cNvPr id="6" name="Rectangle 5">
            <a:extLst>
              <a:ext uri="{FF2B5EF4-FFF2-40B4-BE49-F238E27FC236}">
                <a16:creationId xmlns:a16="http://schemas.microsoft.com/office/drawing/2014/main" id="{53A6BB91-FDED-41C8-B427-3576A76733EA}"/>
              </a:ext>
            </a:extLst>
          </p:cNvPr>
          <p:cNvSpPr/>
          <p:nvPr/>
        </p:nvSpPr>
        <p:spPr>
          <a:xfrm>
            <a:off x="542260" y="2556677"/>
            <a:ext cx="6220047"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sp>
        <p:nvSpPr>
          <p:cNvPr id="8" name="Slide Number Placeholder 7">
            <a:extLst>
              <a:ext uri="{FF2B5EF4-FFF2-40B4-BE49-F238E27FC236}">
                <a16:creationId xmlns:a16="http://schemas.microsoft.com/office/drawing/2014/main" id="{9243BC17-61A8-4A0C-9C16-1588AA459EC6}"/>
              </a:ext>
            </a:extLst>
          </p:cNvPr>
          <p:cNvSpPr>
            <a:spLocks noGrp="1"/>
          </p:cNvSpPr>
          <p:nvPr>
            <p:ph type="sldNum" sz="quarter" idx="12"/>
          </p:nvPr>
        </p:nvSpPr>
        <p:spPr/>
        <p:txBody>
          <a:bodyPr/>
          <a:lstStyle/>
          <a:p>
            <a:fld id="{62E03C93-A8B5-5E4D-ADDE-FACFC10B3CD1}" type="slidenum">
              <a:rPr lang="en-US" smtClean="0"/>
              <a:pPr/>
              <a:t>13</a:t>
            </a:fld>
            <a:endParaRPr lang="en-US" dirty="0"/>
          </a:p>
        </p:txBody>
      </p:sp>
    </p:spTree>
    <p:extLst>
      <p:ext uri="{BB962C8B-B14F-4D97-AF65-F5344CB8AC3E}">
        <p14:creationId xmlns:p14="http://schemas.microsoft.com/office/powerpoint/2010/main" val="327793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pic>
        <p:nvPicPr>
          <p:cNvPr id="4" name="Picture 3">
            <a:extLst>
              <a:ext uri="{FF2B5EF4-FFF2-40B4-BE49-F238E27FC236}">
                <a16:creationId xmlns:a16="http://schemas.microsoft.com/office/drawing/2014/main" id="{9AD7322D-F444-4FBE-9C51-5D86080D0E9B}"/>
              </a:ext>
            </a:extLst>
          </p:cNvPr>
          <p:cNvPicPr>
            <a:picLocks noChangeAspect="1"/>
          </p:cNvPicPr>
          <p:nvPr/>
        </p:nvPicPr>
        <p:blipFill>
          <a:blip r:embed="rId2"/>
          <a:stretch>
            <a:fillRect/>
          </a:stretch>
        </p:blipFill>
        <p:spPr>
          <a:xfrm>
            <a:off x="5779819" y="3869202"/>
            <a:ext cx="5944372" cy="1022985"/>
          </a:xfrm>
          <a:prstGeom prst="rect">
            <a:avLst/>
          </a:prstGeom>
        </p:spPr>
      </p:pic>
      <p:sp>
        <p:nvSpPr>
          <p:cNvPr id="6" name="Rectangle 5">
            <a:extLst>
              <a:ext uri="{FF2B5EF4-FFF2-40B4-BE49-F238E27FC236}">
                <a16:creationId xmlns:a16="http://schemas.microsoft.com/office/drawing/2014/main" id="{F203DEBA-C5BB-45B8-9C50-00B31B847EB0}"/>
              </a:ext>
            </a:extLst>
          </p:cNvPr>
          <p:cNvSpPr/>
          <p:nvPr/>
        </p:nvSpPr>
        <p:spPr>
          <a:xfrm>
            <a:off x="838200" y="3307138"/>
            <a:ext cx="4871084" cy="3170099"/>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IWDS will generate a pop-up message at the top of the screen with the new IWDS Username “suser” (</a:t>
            </a:r>
            <a:r>
              <a:rPr lang="en-US" sz="2000" b="1" u="sng" dirty="0">
                <a:latin typeface="Calibri" panose="020F0502020204030204" pitchFamily="34" charset="0"/>
                <a:ea typeface="Calibri" panose="020F0502020204030204" pitchFamily="34" charset="0"/>
                <a:cs typeface="Times New Roman" panose="02020603050405020304" pitchFamily="18" charset="0"/>
              </a:rPr>
              <a:t>S</a:t>
            </a:r>
            <a:r>
              <a:rPr lang="en-US" sz="2000" dirty="0">
                <a:latin typeface="Calibri" panose="020F0502020204030204" pitchFamily="34" charset="0"/>
                <a:ea typeface="Calibri" panose="020F0502020204030204" pitchFamily="34" charset="0"/>
                <a:cs typeface="Times New Roman" panose="02020603050405020304" pitchFamily="18" charset="0"/>
              </a:rPr>
              <a:t>ample </a:t>
            </a:r>
            <a:r>
              <a:rPr lang="en-US" sz="2000" b="1" u="sng" dirty="0">
                <a:latin typeface="Calibri" panose="020F0502020204030204" pitchFamily="34" charset="0"/>
                <a:ea typeface="Calibri" panose="020F0502020204030204" pitchFamily="34" charset="0"/>
                <a:cs typeface="Times New Roman" panose="02020603050405020304" pitchFamily="18" charset="0"/>
              </a:rPr>
              <a:t>User</a:t>
            </a:r>
            <a:r>
              <a:rPr lang="en-US" sz="2000" dirty="0">
                <a:latin typeface="Calibri" panose="020F0502020204030204" pitchFamily="34" charset="0"/>
                <a:ea typeface="Calibri" panose="020F0502020204030204" pitchFamily="34" charset="0"/>
                <a:cs typeface="Times New Roman" panose="02020603050405020304" pitchFamily="18" charset="0"/>
              </a:rPr>
              <a:t>) and Password “8436555”.</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If there is already a “suser”, the system will create “suser1” or “suser2”, and so on.</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IWDS will also create an IL workNet ID and Password for the new user.</a:t>
            </a:r>
          </a:p>
        </p:txBody>
      </p:sp>
      <p:sp>
        <p:nvSpPr>
          <p:cNvPr id="7" name="Rectangle 6">
            <a:extLst>
              <a:ext uri="{FF2B5EF4-FFF2-40B4-BE49-F238E27FC236}">
                <a16:creationId xmlns:a16="http://schemas.microsoft.com/office/drawing/2014/main" id="{1CC1789D-EDCD-4C11-A735-3FFD324B1343}"/>
              </a:ext>
            </a:extLst>
          </p:cNvPr>
          <p:cNvSpPr/>
          <p:nvPr/>
        </p:nvSpPr>
        <p:spPr>
          <a:xfrm>
            <a:off x="723014" y="2660807"/>
            <a:ext cx="6166884"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sp>
        <p:nvSpPr>
          <p:cNvPr id="8" name="Slide Number Placeholder 7">
            <a:extLst>
              <a:ext uri="{FF2B5EF4-FFF2-40B4-BE49-F238E27FC236}">
                <a16:creationId xmlns:a16="http://schemas.microsoft.com/office/drawing/2014/main" id="{ED0B9378-244C-401D-8A7F-E70231C9DE87}"/>
              </a:ext>
            </a:extLst>
          </p:cNvPr>
          <p:cNvSpPr>
            <a:spLocks noGrp="1"/>
          </p:cNvSpPr>
          <p:nvPr>
            <p:ph type="sldNum" sz="quarter" idx="12"/>
          </p:nvPr>
        </p:nvSpPr>
        <p:spPr/>
        <p:txBody>
          <a:bodyPr/>
          <a:lstStyle/>
          <a:p>
            <a:fld id="{62E03C93-A8B5-5E4D-ADDE-FACFC10B3CD1}" type="slidenum">
              <a:rPr lang="en-US" smtClean="0"/>
              <a:pPr/>
              <a:t>14</a:t>
            </a:fld>
            <a:endParaRPr lang="en-US" dirty="0"/>
          </a:p>
        </p:txBody>
      </p:sp>
    </p:spTree>
    <p:extLst>
      <p:ext uri="{BB962C8B-B14F-4D97-AF65-F5344CB8AC3E}">
        <p14:creationId xmlns:p14="http://schemas.microsoft.com/office/powerpoint/2010/main" val="3599829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382772" y="3307138"/>
            <a:ext cx="4928368" cy="3447098"/>
          </a:xfrm>
          <a:prstGeom prst="rect">
            <a:avLst/>
          </a:prstGeom>
        </p:spPr>
        <p:txBody>
          <a:bodyPr wrap="square">
            <a:spAutoFit/>
          </a:bodyPr>
          <a:lstStyle/>
          <a:p>
            <a:pPr marL="228600"/>
            <a:r>
              <a:rPr lang="en-US" sz="2000" dirty="0">
                <a:latin typeface="Calibri" panose="020F0502020204030204" pitchFamily="34" charset="0"/>
                <a:ea typeface="Calibri" panose="020F0502020204030204" pitchFamily="34" charset="0"/>
                <a:cs typeface="Times New Roman" panose="02020603050405020304" pitchFamily="18" charset="0"/>
              </a:rPr>
              <a:t>As a Local System Administrator, you will have to re-enable disabled IWDS users and reset passwords.</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IWDS will automatically disable any user that has not logged into the system within the past </a:t>
            </a:r>
            <a:r>
              <a:rPr lang="en-US" sz="2000" b="1" u="sng" dirty="0">
                <a:latin typeface="Calibri" panose="020F0502020204030204" pitchFamily="34" charset="0"/>
                <a:ea typeface="Calibri" panose="020F0502020204030204" pitchFamily="34" charset="0"/>
                <a:cs typeface="Times New Roman" panose="02020603050405020304" pitchFamily="18" charset="0"/>
              </a:rPr>
              <a:t>35 days</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The far-right column “Enabled” shows a “N” for No.</a:t>
            </a: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B7DF1CA8-6E38-4388-8C37-9E4BF1EEA7A8}"/>
              </a:ext>
            </a:extLst>
          </p:cNvPr>
          <p:cNvPicPr>
            <a:picLocks noChangeAspect="1"/>
          </p:cNvPicPr>
          <p:nvPr/>
        </p:nvPicPr>
        <p:blipFill>
          <a:blip r:embed="rId2"/>
          <a:stretch>
            <a:fillRect/>
          </a:stretch>
        </p:blipFill>
        <p:spPr>
          <a:xfrm>
            <a:off x="5543550" y="3438837"/>
            <a:ext cx="6134100" cy="2457450"/>
          </a:xfrm>
          <a:prstGeom prst="rect">
            <a:avLst/>
          </a:prstGeom>
        </p:spPr>
      </p:pic>
      <p:sp>
        <p:nvSpPr>
          <p:cNvPr id="6" name="Rectangle 5">
            <a:extLst>
              <a:ext uri="{FF2B5EF4-FFF2-40B4-BE49-F238E27FC236}">
                <a16:creationId xmlns:a16="http://schemas.microsoft.com/office/drawing/2014/main" id="{6F217DC6-9649-4B4B-AE3C-2E78BF762CA9}"/>
              </a:ext>
            </a:extLst>
          </p:cNvPr>
          <p:cNvSpPr/>
          <p:nvPr/>
        </p:nvSpPr>
        <p:spPr>
          <a:xfrm>
            <a:off x="542260" y="2660807"/>
            <a:ext cx="5784112"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MANAGEMENT:</a:t>
            </a:r>
          </a:p>
        </p:txBody>
      </p:sp>
      <p:sp>
        <p:nvSpPr>
          <p:cNvPr id="8" name="Slide Number Placeholder 7">
            <a:extLst>
              <a:ext uri="{FF2B5EF4-FFF2-40B4-BE49-F238E27FC236}">
                <a16:creationId xmlns:a16="http://schemas.microsoft.com/office/drawing/2014/main" id="{51F4A203-6915-4CA7-8FD2-581472B9D5FD}"/>
              </a:ext>
            </a:extLst>
          </p:cNvPr>
          <p:cNvSpPr>
            <a:spLocks noGrp="1"/>
          </p:cNvSpPr>
          <p:nvPr>
            <p:ph type="sldNum" sz="quarter" idx="12"/>
          </p:nvPr>
        </p:nvSpPr>
        <p:spPr/>
        <p:txBody>
          <a:bodyPr/>
          <a:lstStyle/>
          <a:p>
            <a:fld id="{62E03C93-A8B5-5E4D-ADDE-FACFC10B3CD1}" type="slidenum">
              <a:rPr lang="en-US" smtClean="0"/>
              <a:pPr/>
              <a:t>15</a:t>
            </a:fld>
            <a:endParaRPr lang="en-US" dirty="0"/>
          </a:p>
        </p:txBody>
      </p:sp>
    </p:spTree>
    <p:extLst>
      <p:ext uri="{BB962C8B-B14F-4D97-AF65-F5344CB8AC3E}">
        <p14:creationId xmlns:p14="http://schemas.microsoft.com/office/powerpoint/2010/main" val="668316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372139" y="3341971"/>
            <a:ext cx="5612899" cy="3447098"/>
          </a:xfrm>
          <a:prstGeom prst="rect">
            <a:avLst/>
          </a:prstGeom>
        </p:spPr>
        <p:txBody>
          <a:bodyPr wrap="square">
            <a:spAutoFit/>
          </a:bodyPr>
          <a:lstStyle/>
          <a:p>
            <a:pPr marL="228600"/>
            <a:r>
              <a:rPr lang="en-US" sz="2000" dirty="0"/>
              <a:t>To re-enable a User, change “Enabled” from “No” to “Yes” and change the “Disabled Reason” by using the dropdown arrow to the top which is the blank line. </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Then click “Save”.</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If you need to re-enable the ID </a:t>
            </a:r>
            <a:r>
              <a:rPr lang="en-US" sz="2000" b="1" u="sng" dirty="0">
                <a:latin typeface="Calibri" panose="020F0502020204030204" pitchFamily="34" charset="0"/>
                <a:ea typeface="Calibri" panose="020F0502020204030204" pitchFamily="34" charset="0"/>
                <a:cs typeface="Times New Roman" panose="02020603050405020304" pitchFamily="18" charset="0"/>
              </a:rPr>
              <a:t>and</a:t>
            </a:r>
            <a:r>
              <a:rPr lang="en-US" sz="2000" dirty="0">
                <a:latin typeface="Calibri" panose="020F0502020204030204" pitchFamily="34" charset="0"/>
                <a:ea typeface="Calibri" panose="020F0502020204030204" pitchFamily="34" charset="0"/>
                <a:cs typeface="Times New Roman" panose="02020603050405020304" pitchFamily="18" charset="0"/>
              </a:rPr>
              <a:t> do a password reset, treat it as </a:t>
            </a:r>
            <a:r>
              <a:rPr lang="en-US" sz="2000" b="1" u="sng" dirty="0">
                <a:latin typeface="Calibri" panose="020F0502020204030204" pitchFamily="34" charset="0"/>
                <a:ea typeface="Calibri" panose="020F0502020204030204" pitchFamily="34" charset="0"/>
                <a:cs typeface="Times New Roman" panose="02020603050405020304" pitchFamily="18" charset="0"/>
              </a:rPr>
              <a:t>2 separate tasks</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You cannot do both at the same time.</a:t>
            </a:r>
          </a:p>
          <a:p>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8F68E39-2371-4D93-96A5-F868B8904F64}"/>
              </a:ext>
            </a:extLst>
          </p:cNvPr>
          <p:cNvPicPr>
            <a:picLocks noChangeAspect="1"/>
          </p:cNvPicPr>
          <p:nvPr/>
        </p:nvPicPr>
        <p:blipFill rotWithShape="1">
          <a:blip r:embed="rId2"/>
          <a:srcRect/>
          <a:stretch/>
        </p:blipFill>
        <p:spPr>
          <a:xfrm>
            <a:off x="5985039" y="3416206"/>
            <a:ext cx="5067300" cy="1162050"/>
          </a:xfrm>
          <a:prstGeom prst="rect">
            <a:avLst/>
          </a:prstGeom>
        </p:spPr>
      </p:pic>
      <p:pic>
        <p:nvPicPr>
          <p:cNvPr id="7" name="Picture 6">
            <a:extLst>
              <a:ext uri="{FF2B5EF4-FFF2-40B4-BE49-F238E27FC236}">
                <a16:creationId xmlns:a16="http://schemas.microsoft.com/office/drawing/2014/main" id="{45F96A9C-0CBA-4186-A319-2D3041AC2863}"/>
              </a:ext>
            </a:extLst>
          </p:cNvPr>
          <p:cNvPicPr>
            <a:picLocks noChangeAspect="1"/>
          </p:cNvPicPr>
          <p:nvPr/>
        </p:nvPicPr>
        <p:blipFill>
          <a:blip r:embed="rId3"/>
          <a:stretch>
            <a:fillRect/>
          </a:stretch>
        </p:blipFill>
        <p:spPr>
          <a:xfrm>
            <a:off x="5951701" y="5047132"/>
            <a:ext cx="5133975" cy="1200150"/>
          </a:xfrm>
          <a:prstGeom prst="rect">
            <a:avLst/>
          </a:prstGeom>
        </p:spPr>
      </p:pic>
      <p:sp>
        <p:nvSpPr>
          <p:cNvPr id="8" name="Rectangle 7">
            <a:extLst>
              <a:ext uri="{FF2B5EF4-FFF2-40B4-BE49-F238E27FC236}">
                <a16:creationId xmlns:a16="http://schemas.microsoft.com/office/drawing/2014/main" id="{63082C57-301E-4109-9906-0D41A2E02A69}"/>
              </a:ext>
            </a:extLst>
          </p:cNvPr>
          <p:cNvSpPr/>
          <p:nvPr/>
        </p:nvSpPr>
        <p:spPr>
          <a:xfrm>
            <a:off x="606056" y="2660807"/>
            <a:ext cx="5592725"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MANAGEMENT:</a:t>
            </a:r>
          </a:p>
        </p:txBody>
      </p:sp>
      <p:sp>
        <p:nvSpPr>
          <p:cNvPr id="9" name="Slide Number Placeholder 8">
            <a:extLst>
              <a:ext uri="{FF2B5EF4-FFF2-40B4-BE49-F238E27FC236}">
                <a16:creationId xmlns:a16="http://schemas.microsoft.com/office/drawing/2014/main" id="{42E4AF6D-DAB6-497D-AC33-C1CEA978C5BA}"/>
              </a:ext>
            </a:extLst>
          </p:cNvPr>
          <p:cNvSpPr>
            <a:spLocks noGrp="1"/>
          </p:cNvSpPr>
          <p:nvPr>
            <p:ph type="sldNum" sz="quarter" idx="12"/>
          </p:nvPr>
        </p:nvSpPr>
        <p:spPr/>
        <p:txBody>
          <a:bodyPr/>
          <a:lstStyle/>
          <a:p>
            <a:fld id="{62E03C93-A8B5-5E4D-ADDE-FACFC10B3CD1}" type="slidenum">
              <a:rPr lang="en-US" smtClean="0"/>
              <a:pPr/>
              <a:t>16</a:t>
            </a:fld>
            <a:endParaRPr lang="en-US" dirty="0"/>
          </a:p>
        </p:txBody>
      </p:sp>
    </p:spTree>
    <p:extLst>
      <p:ext uri="{BB962C8B-B14F-4D97-AF65-F5344CB8AC3E}">
        <p14:creationId xmlns:p14="http://schemas.microsoft.com/office/powerpoint/2010/main" val="1709238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372140" y="3341971"/>
            <a:ext cx="4776634" cy="2523768"/>
          </a:xfrm>
          <a:prstGeom prst="rect">
            <a:avLst/>
          </a:prstGeom>
        </p:spPr>
        <p:txBody>
          <a:bodyPr wrap="square">
            <a:spAutoFit/>
          </a:bodyPr>
          <a:lstStyle/>
          <a:p>
            <a:pPr marL="228600"/>
            <a:r>
              <a:rPr lang="en-US" sz="2000" dirty="0"/>
              <a:t>Once you have re-enabled a user for Long Term Inactivity, they have to log into IWDS the </a:t>
            </a:r>
            <a:r>
              <a:rPr lang="en-US" sz="2000" b="1" u="sng" dirty="0"/>
              <a:t>same day</a:t>
            </a:r>
            <a:r>
              <a:rPr lang="en-US" sz="2000" dirty="0"/>
              <a:t>.  </a:t>
            </a:r>
          </a:p>
          <a:p>
            <a:pPr marL="228600"/>
            <a:endParaRPr lang="en-US" sz="2000" dirty="0"/>
          </a:p>
          <a:p>
            <a:pPr marL="228600"/>
            <a:r>
              <a:rPr lang="en-US" sz="2000" dirty="0"/>
              <a:t>Otherwise the IWDS system will automatically disable their account overnight for Long Term Inactivity again.</a:t>
            </a:r>
            <a:endParaRPr lang="en-US" sz="2000" b="1" u="sng"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endParaRPr lang="en-US"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28F68E39-2371-4D93-96A5-F868B8904F64}"/>
              </a:ext>
            </a:extLst>
          </p:cNvPr>
          <p:cNvPicPr>
            <a:picLocks noChangeAspect="1"/>
          </p:cNvPicPr>
          <p:nvPr/>
        </p:nvPicPr>
        <p:blipFill rotWithShape="1">
          <a:blip r:embed="rId2"/>
          <a:srcRect/>
          <a:stretch/>
        </p:blipFill>
        <p:spPr>
          <a:xfrm>
            <a:off x="5391150" y="3411956"/>
            <a:ext cx="5067300" cy="1162050"/>
          </a:xfrm>
          <a:prstGeom prst="rect">
            <a:avLst/>
          </a:prstGeom>
        </p:spPr>
      </p:pic>
      <p:pic>
        <p:nvPicPr>
          <p:cNvPr id="7" name="Picture 6">
            <a:extLst>
              <a:ext uri="{FF2B5EF4-FFF2-40B4-BE49-F238E27FC236}">
                <a16:creationId xmlns:a16="http://schemas.microsoft.com/office/drawing/2014/main" id="{45F96A9C-0CBA-4186-A319-2D3041AC2863}"/>
              </a:ext>
            </a:extLst>
          </p:cNvPr>
          <p:cNvPicPr>
            <a:picLocks noChangeAspect="1"/>
          </p:cNvPicPr>
          <p:nvPr/>
        </p:nvPicPr>
        <p:blipFill>
          <a:blip r:embed="rId3"/>
          <a:stretch>
            <a:fillRect/>
          </a:stretch>
        </p:blipFill>
        <p:spPr>
          <a:xfrm>
            <a:off x="5324475" y="5047132"/>
            <a:ext cx="5133975" cy="1200150"/>
          </a:xfrm>
          <a:prstGeom prst="rect">
            <a:avLst/>
          </a:prstGeom>
        </p:spPr>
      </p:pic>
      <p:sp>
        <p:nvSpPr>
          <p:cNvPr id="8" name="Rectangle 7">
            <a:extLst>
              <a:ext uri="{FF2B5EF4-FFF2-40B4-BE49-F238E27FC236}">
                <a16:creationId xmlns:a16="http://schemas.microsoft.com/office/drawing/2014/main" id="{63082C57-301E-4109-9906-0D41A2E02A69}"/>
              </a:ext>
            </a:extLst>
          </p:cNvPr>
          <p:cNvSpPr/>
          <p:nvPr/>
        </p:nvSpPr>
        <p:spPr>
          <a:xfrm>
            <a:off x="606056" y="2660807"/>
            <a:ext cx="5592725"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MANAGEMENT:</a:t>
            </a:r>
          </a:p>
        </p:txBody>
      </p:sp>
      <p:sp>
        <p:nvSpPr>
          <p:cNvPr id="9" name="Slide Number Placeholder 8">
            <a:extLst>
              <a:ext uri="{FF2B5EF4-FFF2-40B4-BE49-F238E27FC236}">
                <a16:creationId xmlns:a16="http://schemas.microsoft.com/office/drawing/2014/main" id="{42E4AF6D-DAB6-497D-AC33-C1CEA978C5BA}"/>
              </a:ext>
            </a:extLst>
          </p:cNvPr>
          <p:cNvSpPr>
            <a:spLocks noGrp="1"/>
          </p:cNvSpPr>
          <p:nvPr>
            <p:ph type="sldNum" sz="quarter" idx="12"/>
          </p:nvPr>
        </p:nvSpPr>
        <p:spPr/>
        <p:txBody>
          <a:bodyPr/>
          <a:lstStyle/>
          <a:p>
            <a:fld id="{62E03C93-A8B5-5E4D-ADDE-FACFC10B3CD1}" type="slidenum">
              <a:rPr lang="en-US" smtClean="0"/>
              <a:pPr/>
              <a:t>17</a:t>
            </a:fld>
            <a:endParaRPr lang="en-US" dirty="0"/>
          </a:p>
        </p:txBody>
      </p:sp>
    </p:spTree>
    <p:extLst>
      <p:ext uri="{BB962C8B-B14F-4D97-AF65-F5344CB8AC3E}">
        <p14:creationId xmlns:p14="http://schemas.microsoft.com/office/powerpoint/2010/main" val="268105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467810" y="3429000"/>
            <a:ext cx="4454710" cy="3385542"/>
          </a:xfrm>
          <a:prstGeom prst="rect">
            <a:avLst/>
          </a:prstGeom>
        </p:spPr>
        <p:txBody>
          <a:bodyPr wrap="square">
            <a:spAutoFit/>
          </a:bodyPr>
          <a:lstStyle/>
          <a:p>
            <a:pPr marL="228600"/>
            <a:r>
              <a:rPr lang="en-US" sz="2000" dirty="0">
                <a:latin typeface="Calibri" panose="020F0502020204030204" pitchFamily="34" charset="0"/>
                <a:ea typeface="Calibri" panose="020F0502020204030204" pitchFamily="34" charset="0"/>
                <a:cs typeface="Times New Roman" panose="02020603050405020304" pitchFamily="18" charset="0"/>
              </a:rPr>
              <a:t>To reset the password for the IWDS ID,  click the “Reset Password” button.</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IWDS will generate a pop-up message with the temporary password.  This password is good until it is used, then the IWDS system will force the user to update their password.</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EBC2B3C-933F-4544-9398-5064F56AA068}"/>
              </a:ext>
            </a:extLst>
          </p:cNvPr>
          <p:cNvPicPr>
            <a:picLocks noChangeAspect="1"/>
          </p:cNvPicPr>
          <p:nvPr/>
        </p:nvPicPr>
        <p:blipFill>
          <a:blip r:embed="rId2"/>
          <a:stretch>
            <a:fillRect/>
          </a:stretch>
        </p:blipFill>
        <p:spPr>
          <a:xfrm>
            <a:off x="6014308" y="3307138"/>
            <a:ext cx="5172804" cy="1540835"/>
          </a:xfrm>
          <a:prstGeom prst="rect">
            <a:avLst/>
          </a:prstGeom>
        </p:spPr>
      </p:pic>
      <p:pic>
        <p:nvPicPr>
          <p:cNvPr id="8" name="Picture 7">
            <a:extLst>
              <a:ext uri="{FF2B5EF4-FFF2-40B4-BE49-F238E27FC236}">
                <a16:creationId xmlns:a16="http://schemas.microsoft.com/office/drawing/2014/main" id="{1DB8C580-7A4D-40F2-A00F-6668446CD046}"/>
              </a:ext>
            </a:extLst>
          </p:cNvPr>
          <p:cNvPicPr>
            <a:picLocks noChangeAspect="1"/>
          </p:cNvPicPr>
          <p:nvPr/>
        </p:nvPicPr>
        <p:blipFill>
          <a:blip r:embed="rId3"/>
          <a:stretch>
            <a:fillRect/>
          </a:stretch>
        </p:blipFill>
        <p:spPr>
          <a:xfrm>
            <a:off x="5569636" y="4967766"/>
            <a:ext cx="6134100" cy="1685925"/>
          </a:xfrm>
          <a:prstGeom prst="rect">
            <a:avLst/>
          </a:prstGeom>
        </p:spPr>
      </p:pic>
      <p:sp>
        <p:nvSpPr>
          <p:cNvPr id="7" name="Rectangle 6">
            <a:extLst>
              <a:ext uri="{FF2B5EF4-FFF2-40B4-BE49-F238E27FC236}">
                <a16:creationId xmlns:a16="http://schemas.microsoft.com/office/drawing/2014/main" id="{C8A25EC9-3623-4181-9837-500C62AD97FA}"/>
              </a:ext>
            </a:extLst>
          </p:cNvPr>
          <p:cNvSpPr/>
          <p:nvPr/>
        </p:nvSpPr>
        <p:spPr>
          <a:xfrm>
            <a:off x="659218" y="2660807"/>
            <a:ext cx="5582093"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MANAGEMENT:</a:t>
            </a:r>
          </a:p>
        </p:txBody>
      </p:sp>
      <p:sp>
        <p:nvSpPr>
          <p:cNvPr id="9" name="Slide Number Placeholder 8">
            <a:extLst>
              <a:ext uri="{FF2B5EF4-FFF2-40B4-BE49-F238E27FC236}">
                <a16:creationId xmlns:a16="http://schemas.microsoft.com/office/drawing/2014/main" id="{1AAA47CA-EF89-428C-BC68-AFDCA495754E}"/>
              </a:ext>
            </a:extLst>
          </p:cNvPr>
          <p:cNvSpPr>
            <a:spLocks noGrp="1"/>
          </p:cNvSpPr>
          <p:nvPr>
            <p:ph type="sldNum" sz="quarter" idx="12"/>
          </p:nvPr>
        </p:nvSpPr>
        <p:spPr/>
        <p:txBody>
          <a:bodyPr/>
          <a:lstStyle/>
          <a:p>
            <a:fld id="{62E03C93-A8B5-5E4D-ADDE-FACFC10B3CD1}" type="slidenum">
              <a:rPr lang="en-US" smtClean="0"/>
              <a:pPr/>
              <a:t>18</a:t>
            </a:fld>
            <a:endParaRPr lang="en-US" dirty="0"/>
          </a:p>
        </p:txBody>
      </p:sp>
    </p:spTree>
    <p:extLst>
      <p:ext uri="{BB962C8B-B14F-4D97-AF65-F5344CB8AC3E}">
        <p14:creationId xmlns:p14="http://schemas.microsoft.com/office/powerpoint/2010/main" val="30860880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467810" y="3429000"/>
            <a:ext cx="4993696" cy="2769989"/>
          </a:xfrm>
          <a:prstGeom prst="rect">
            <a:avLst/>
          </a:prstGeom>
        </p:spPr>
        <p:txBody>
          <a:bodyPr wrap="square">
            <a:spAutoFit/>
          </a:bodyPr>
          <a:lstStyle/>
          <a:p>
            <a:pPr marL="228600"/>
            <a:r>
              <a:rPr lang="en-US" sz="2000" dirty="0">
                <a:latin typeface="Calibri" panose="020F0502020204030204" pitchFamily="34" charset="0"/>
                <a:ea typeface="Calibri" panose="020F0502020204030204" pitchFamily="34" charset="0"/>
                <a:cs typeface="Times New Roman" panose="02020603050405020304" pitchFamily="18" charset="0"/>
              </a:rPr>
              <a:t>You can also look at the IWDS user record to see when their last login to IWDS occurred.</a:t>
            </a:r>
          </a:p>
          <a:p>
            <a:pPr marL="22860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000" dirty="0">
                <a:latin typeface="Calibri" panose="020F0502020204030204" pitchFamily="34" charset="0"/>
                <a:ea typeface="Calibri" panose="020F0502020204030204" pitchFamily="34" charset="0"/>
                <a:cs typeface="Times New Roman" panose="02020603050405020304" pitchFamily="18" charset="0"/>
              </a:rPr>
              <a:t>If Last Login is 01/01/1900, then the user has not logged into IWDS since the ID was created.</a:t>
            </a: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336DCDDB-3CEC-47C7-B6B0-F1FC5AC803CF}"/>
              </a:ext>
            </a:extLst>
          </p:cNvPr>
          <p:cNvPicPr>
            <a:picLocks noChangeAspect="1"/>
          </p:cNvPicPr>
          <p:nvPr/>
        </p:nvPicPr>
        <p:blipFill rotWithShape="1">
          <a:blip r:embed="rId2"/>
          <a:srcRect t="59114" r="30203"/>
          <a:stretch/>
        </p:blipFill>
        <p:spPr>
          <a:xfrm>
            <a:off x="5461506" y="4016029"/>
            <a:ext cx="5353308" cy="474723"/>
          </a:xfrm>
          <a:prstGeom prst="rect">
            <a:avLst/>
          </a:prstGeom>
        </p:spPr>
      </p:pic>
      <p:sp>
        <p:nvSpPr>
          <p:cNvPr id="7" name="Rectangle 6">
            <a:extLst>
              <a:ext uri="{FF2B5EF4-FFF2-40B4-BE49-F238E27FC236}">
                <a16:creationId xmlns:a16="http://schemas.microsoft.com/office/drawing/2014/main" id="{135C7171-AD32-4066-828C-38F11D087716}"/>
              </a:ext>
            </a:extLst>
          </p:cNvPr>
          <p:cNvSpPr/>
          <p:nvPr/>
        </p:nvSpPr>
        <p:spPr>
          <a:xfrm>
            <a:off x="606056" y="2660807"/>
            <a:ext cx="5720316"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MANAGEMENT:</a:t>
            </a:r>
          </a:p>
        </p:txBody>
      </p:sp>
      <p:sp>
        <p:nvSpPr>
          <p:cNvPr id="8" name="Slide Number Placeholder 7">
            <a:extLst>
              <a:ext uri="{FF2B5EF4-FFF2-40B4-BE49-F238E27FC236}">
                <a16:creationId xmlns:a16="http://schemas.microsoft.com/office/drawing/2014/main" id="{766EC741-A22C-42EE-BB3F-30A4813A0BC2}"/>
              </a:ext>
            </a:extLst>
          </p:cNvPr>
          <p:cNvSpPr>
            <a:spLocks noGrp="1"/>
          </p:cNvSpPr>
          <p:nvPr>
            <p:ph type="sldNum" sz="quarter" idx="12"/>
          </p:nvPr>
        </p:nvSpPr>
        <p:spPr/>
        <p:txBody>
          <a:bodyPr/>
          <a:lstStyle/>
          <a:p>
            <a:fld id="{62E03C93-A8B5-5E4D-ADDE-FACFC10B3CD1}" type="slidenum">
              <a:rPr lang="en-US" smtClean="0"/>
              <a:pPr/>
              <a:t>19</a:t>
            </a:fld>
            <a:endParaRPr lang="en-US" dirty="0"/>
          </a:p>
        </p:txBody>
      </p:sp>
    </p:spTree>
    <p:extLst>
      <p:ext uri="{BB962C8B-B14F-4D97-AF65-F5344CB8AC3E}">
        <p14:creationId xmlns:p14="http://schemas.microsoft.com/office/powerpoint/2010/main" val="20863985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1167618" y="2118166"/>
            <a:ext cx="9988062" cy="4424035"/>
          </a:xfrm>
        </p:spPr>
        <p:txBody>
          <a:bodyPr>
            <a:normAutofit fontScale="85000" lnSpcReduction="20000"/>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Acronyms used in this presentation</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r>
              <a:rPr lang="en-US" dirty="0">
                <a:solidFill>
                  <a:schemeClr val="tx1"/>
                </a:solidFill>
              </a:rPr>
              <a:t>DCEO – Department of Commerce and Economic Opportunity</a:t>
            </a:r>
          </a:p>
          <a:p>
            <a:pPr marL="0" indent="0">
              <a:buNone/>
            </a:pPr>
            <a:r>
              <a:rPr lang="en-US" dirty="0">
                <a:solidFill>
                  <a:schemeClr val="tx1"/>
                </a:solidFill>
              </a:rPr>
              <a:t>OET – DCEO Office of Employment and Training</a:t>
            </a:r>
          </a:p>
          <a:p>
            <a:pPr marL="0" indent="0">
              <a:buNone/>
            </a:pPr>
            <a:r>
              <a:rPr lang="en-US" dirty="0">
                <a:solidFill>
                  <a:schemeClr val="tx1"/>
                </a:solidFill>
              </a:rPr>
              <a:t>IWDS – Illinois Workforce Development System</a:t>
            </a:r>
          </a:p>
          <a:p>
            <a:pPr marL="0" indent="0">
              <a:buNone/>
            </a:pPr>
            <a:r>
              <a:rPr lang="en-US" dirty="0">
                <a:solidFill>
                  <a:schemeClr val="tx1"/>
                </a:solidFill>
              </a:rPr>
              <a:t>IBIS – Illinois Benefit Information System</a:t>
            </a:r>
          </a:p>
          <a:p>
            <a:pPr marL="0" indent="0">
              <a:buNone/>
            </a:pPr>
            <a:r>
              <a:rPr lang="en-US" dirty="0">
                <a:solidFill>
                  <a:schemeClr val="tx1"/>
                </a:solidFill>
              </a:rPr>
              <a:t>IES – Integrated Eligibility System </a:t>
            </a:r>
          </a:p>
          <a:p>
            <a:pPr marL="0" indent="0">
              <a:buNone/>
            </a:pPr>
            <a:r>
              <a:rPr lang="en-US" dirty="0" err="1">
                <a:solidFill>
                  <a:schemeClr val="tx1"/>
                </a:solidFill>
              </a:rPr>
              <a:t>IwNC</a:t>
            </a:r>
            <a:r>
              <a:rPr lang="en-US" dirty="0">
                <a:solidFill>
                  <a:schemeClr val="tx1"/>
                </a:solidFill>
              </a:rPr>
              <a:t>* – Illinois workNet Center</a:t>
            </a:r>
          </a:p>
          <a:p>
            <a:pPr marL="0" indent="0">
              <a:buNone/>
            </a:pPr>
            <a:r>
              <a:rPr lang="en-US" dirty="0">
                <a:solidFill>
                  <a:schemeClr val="tx1"/>
                </a:solidFill>
              </a:rPr>
              <a:t>SDA  – Shared Data Agreement</a:t>
            </a:r>
          </a:p>
          <a:p>
            <a:pPr marL="0" indent="0">
              <a:buNone/>
            </a:pPr>
            <a:r>
              <a:rPr lang="en-US" dirty="0">
                <a:solidFill>
                  <a:schemeClr val="tx1"/>
                </a:solidFill>
              </a:rPr>
              <a:t>LSA – Local System Administrator</a:t>
            </a:r>
          </a:p>
          <a:p>
            <a:pPr marL="0" indent="0">
              <a:buNone/>
            </a:pPr>
            <a:r>
              <a:rPr lang="en-US" dirty="0">
                <a:solidFill>
                  <a:schemeClr val="tx1"/>
                </a:solidFill>
              </a:rPr>
              <a:t>ASA – Agency Security Administrators with IES</a:t>
            </a:r>
          </a:p>
        </p:txBody>
      </p:sp>
      <p:sp>
        <p:nvSpPr>
          <p:cNvPr id="5" name="Slide Number Placeholder 4">
            <a:extLst>
              <a:ext uri="{FF2B5EF4-FFF2-40B4-BE49-F238E27FC236}">
                <a16:creationId xmlns:a16="http://schemas.microsoft.com/office/drawing/2014/main" id="{2CA3E837-2A7B-4E3F-8EEC-52EEE3F810DA}"/>
              </a:ext>
            </a:extLst>
          </p:cNvPr>
          <p:cNvSpPr>
            <a:spLocks noGrp="1"/>
          </p:cNvSpPr>
          <p:nvPr>
            <p:ph type="sldNum" sz="quarter" idx="12"/>
          </p:nvPr>
        </p:nvSpPr>
        <p:spPr/>
        <p:txBody>
          <a:bodyPr/>
          <a:lstStyle/>
          <a:p>
            <a:fld id="{62E03C93-A8B5-5E4D-ADDE-FACFC10B3CD1}" type="slidenum">
              <a:rPr lang="en-US" smtClean="0"/>
              <a:pPr/>
              <a:t>2</a:t>
            </a:fld>
            <a:endParaRPr lang="en-US" dirty="0"/>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436288" y="3270402"/>
            <a:ext cx="4831983" cy="3416320"/>
          </a:xfrm>
          <a:prstGeom prst="rect">
            <a:avLst/>
          </a:prstGeom>
        </p:spPr>
        <p:txBody>
          <a:bodyPr wrap="square">
            <a:spAutoFit/>
          </a:bodyPr>
          <a:lstStyle/>
          <a:p>
            <a:pPr marL="228600"/>
            <a:r>
              <a:rPr lang="en-US" dirty="0">
                <a:latin typeface="Calibri" panose="020F0502020204030204" pitchFamily="34" charset="0"/>
                <a:ea typeface="Calibri" panose="020F0502020204030204" pitchFamily="34" charset="0"/>
                <a:cs typeface="Times New Roman" panose="02020603050405020304" pitchFamily="18" charset="0"/>
              </a:rPr>
              <a:t>To disable an IWDS user who has left LWIA employment, </a:t>
            </a:r>
            <a:r>
              <a:rPr lang="en-US" b="1" u="sng" dirty="0">
                <a:latin typeface="Calibri" panose="020F0502020204030204" pitchFamily="34" charset="0"/>
                <a:ea typeface="Calibri" panose="020F0502020204030204" pitchFamily="34" charset="0"/>
                <a:cs typeface="Times New Roman" panose="02020603050405020304" pitchFamily="18" charset="0"/>
              </a:rPr>
              <a:t>change “Enabled” from “Yes” to “No”</a:t>
            </a:r>
            <a:r>
              <a:rPr lang="en-US" dirty="0">
                <a:latin typeface="Calibri" panose="020F0502020204030204" pitchFamily="34" charset="0"/>
                <a:ea typeface="Calibri" panose="020F0502020204030204" pitchFamily="34" charset="0"/>
                <a:cs typeface="Times New Roman" panose="02020603050405020304" pitchFamily="18" charset="0"/>
              </a:rPr>
              <a:t> and </a:t>
            </a:r>
            <a:r>
              <a:rPr lang="en-US" b="1" u="sng" dirty="0">
                <a:latin typeface="Calibri" panose="020F0502020204030204" pitchFamily="34" charset="0"/>
                <a:ea typeface="Calibri" panose="020F0502020204030204" pitchFamily="34" charset="0"/>
                <a:cs typeface="Times New Roman" panose="02020603050405020304" pitchFamily="18" charset="0"/>
              </a:rPr>
              <a:t>change the “Disabled Reason” to  “No Longer Employed by Partner”.</a:t>
            </a:r>
          </a:p>
          <a:p>
            <a:pPr marL="228600"/>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dirty="0">
                <a:latin typeface="Calibri" panose="020F0502020204030204" pitchFamily="34" charset="0"/>
                <a:ea typeface="Calibri" panose="020F0502020204030204" pitchFamily="34" charset="0"/>
                <a:cs typeface="Times New Roman" panose="02020603050405020304" pitchFamily="18" charset="0"/>
              </a:rPr>
              <a:t>There are multiple options in the drop down for the disabled reason, please select the appropriate one for the user.</a:t>
            </a:r>
          </a:p>
          <a:p>
            <a:pPr marL="228600"/>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dirty="0">
                <a:latin typeface="Calibri" panose="020F0502020204030204" pitchFamily="34" charset="0"/>
                <a:ea typeface="Calibri" panose="020F0502020204030204" pitchFamily="34" charset="0"/>
                <a:cs typeface="Times New Roman" panose="02020603050405020304" pitchFamily="18" charset="0"/>
              </a:rPr>
              <a:t>IWDS is a reporting legacy system that stores user data in relation to client data.  IWDS does not delete users, only disables them.</a:t>
            </a:r>
          </a:p>
        </p:txBody>
      </p:sp>
      <p:pic>
        <p:nvPicPr>
          <p:cNvPr id="6" name="Picture 5">
            <a:extLst>
              <a:ext uri="{FF2B5EF4-FFF2-40B4-BE49-F238E27FC236}">
                <a16:creationId xmlns:a16="http://schemas.microsoft.com/office/drawing/2014/main" id="{DB43CF4F-96C1-4F5C-B42C-313E3A26E9AF}"/>
              </a:ext>
            </a:extLst>
          </p:cNvPr>
          <p:cNvPicPr>
            <a:picLocks noChangeAspect="1"/>
          </p:cNvPicPr>
          <p:nvPr/>
        </p:nvPicPr>
        <p:blipFill>
          <a:blip r:embed="rId2"/>
          <a:stretch>
            <a:fillRect/>
          </a:stretch>
        </p:blipFill>
        <p:spPr>
          <a:xfrm>
            <a:off x="5516880" y="3270402"/>
            <a:ext cx="6085528" cy="1355413"/>
          </a:xfrm>
          <a:prstGeom prst="rect">
            <a:avLst/>
          </a:prstGeom>
        </p:spPr>
      </p:pic>
      <p:pic>
        <p:nvPicPr>
          <p:cNvPr id="9" name="Picture 8">
            <a:extLst>
              <a:ext uri="{FF2B5EF4-FFF2-40B4-BE49-F238E27FC236}">
                <a16:creationId xmlns:a16="http://schemas.microsoft.com/office/drawing/2014/main" id="{1B53865C-21C9-4EA3-A750-4C51EF59DE60}"/>
              </a:ext>
            </a:extLst>
          </p:cNvPr>
          <p:cNvPicPr>
            <a:picLocks noChangeAspect="1"/>
          </p:cNvPicPr>
          <p:nvPr/>
        </p:nvPicPr>
        <p:blipFill>
          <a:blip r:embed="rId3"/>
          <a:stretch>
            <a:fillRect/>
          </a:stretch>
        </p:blipFill>
        <p:spPr>
          <a:xfrm>
            <a:off x="5567836" y="4868821"/>
            <a:ext cx="6085528" cy="1397836"/>
          </a:xfrm>
          <a:prstGeom prst="rect">
            <a:avLst/>
          </a:prstGeom>
        </p:spPr>
      </p:pic>
      <p:sp>
        <p:nvSpPr>
          <p:cNvPr id="10" name="Rectangle 9">
            <a:extLst>
              <a:ext uri="{FF2B5EF4-FFF2-40B4-BE49-F238E27FC236}">
                <a16:creationId xmlns:a16="http://schemas.microsoft.com/office/drawing/2014/main" id="{5B7EA764-7222-415B-A11A-88C763D82E28}"/>
              </a:ext>
            </a:extLst>
          </p:cNvPr>
          <p:cNvSpPr/>
          <p:nvPr/>
        </p:nvSpPr>
        <p:spPr>
          <a:xfrm>
            <a:off x="589592" y="2660807"/>
            <a:ext cx="5683617"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DEACTIVATION:</a:t>
            </a:r>
          </a:p>
        </p:txBody>
      </p:sp>
      <p:sp>
        <p:nvSpPr>
          <p:cNvPr id="7" name="Slide Number Placeholder 6">
            <a:extLst>
              <a:ext uri="{FF2B5EF4-FFF2-40B4-BE49-F238E27FC236}">
                <a16:creationId xmlns:a16="http://schemas.microsoft.com/office/drawing/2014/main" id="{AAF1CEB9-29C0-4329-9E4D-546BD0A97F0B}"/>
              </a:ext>
            </a:extLst>
          </p:cNvPr>
          <p:cNvSpPr>
            <a:spLocks noGrp="1"/>
          </p:cNvSpPr>
          <p:nvPr>
            <p:ph type="sldNum" sz="quarter" idx="12"/>
          </p:nvPr>
        </p:nvSpPr>
        <p:spPr/>
        <p:txBody>
          <a:bodyPr/>
          <a:lstStyle/>
          <a:p>
            <a:fld id="{62E03C93-A8B5-5E4D-ADDE-FACFC10B3CD1}" type="slidenum">
              <a:rPr lang="en-US" smtClean="0"/>
              <a:pPr/>
              <a:t>20</a:t>
            </a:fld>
            <a:endParaRPr lang="en-US" dirty="0"/>
          </a:p>
        </p:txBody>
      </p:sp>
      <p:sp>
        <p:nvSpPr>
          <p:cNvPr id="5" name="Arrow: Left 4">
            <a:extLst>
              <a:ext uri="{FF2B5EF4-FFF2-40B4-BE49-F238E27FC236}">
                <a16:creationId xmlns:a16="http://schemas.microsoft.com/office/drawing/2014/main" id="{9DC0BF62-652F-2554-A550-47FCB70F7556}"/>
              </a:ext>
            </a:extLst>
          </p:cNvPr>
          <p:cNvSpPr/>
          <p:nvPr/>
        </p:nvSpPr>
        <p:spPr>
          <a:xfrm rot="19715996">
            <a:off x="7912491" y="5510370"/>
            <a:ext cx="642116" cy="332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Left 7">
            <a:extLst>
              <a:ext uri="{FF2B5EF4-FFF2-40B4-BE49-F238E27FC236}">
                <a16:creationId xmlns:a16="http://schemas.microsoft.com/office/drawing/2014/main" id="{EB8A2F6F-CF5D-1642-C232-3215C1A2A596}"/>
              </a:ext>
            </a:extLst>
          </p:cNvPr>
          <p:cNvSpPr/>
          <p:nvPr/>
        </p:nvSpPr>
        <p:spPr>
          <a:xfrm rot="8675695">
            <a:off x="6539419" y="6254828"/>
            <a:ext cx="589915" cy="332600"/>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60244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D32CE49-257A-4074-BAC5-F85E49B70A89}"/>
              </a:ext>
            </a:extLst>
          </p:cNvPr>
          <p:cNvSpPr/>
          <p:nvPr/>
        </p:nvSpPr>
        <p:spPr>
          <a:xfrm>
            <a:off x="436288" y="3270402"/>
            <a:ext cx="4831983" cy="3416320"/>
          </a:xfrm>
          <a:prstGeom prst="rect">
            <a:avLst/>
          </a:prstGeom>
        </p:spPr>
        <p:txBody>
          <a:bodyPr wrap="square">
            <a:spAutoFit/>
          </a:bodyPr>
          <a:lstStyle/>
          <a:p>
            <a:pPr marL="228600"/>
            <a:r>
              <a:rPr lang="en-US" u="sng" dirty="0">
                <a:latin typeface="Calibri" panose="020F0502020204030204" pitchFamily="34" charset="0"/>
                <a:ea typeface="Calibri" panose="020F0502020204030204" pitchFamily="34" charset="0"/>
                <a:cs typeface="Times New Roman" panose="02020603050405020304" pitchFamily="18" charset="0"/>
              </a:rPr>
              <a:t>It is the responsibility of the LWIA Local System Administrator to deactivate any LWIA employee or subcontractor that is no longer employed by the LWIA in a timely manner.</a:t>
            </a:r>
          </a:p>
          <a:p>
            <a:pPr marL="228600"/>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dirty="0">
                <a:latin typeface="Calibri" panose="020F0502020204030204" pitchFamily="34" charset="0"/>
                <a:ea typeface="Calibri" panose="020F0502020204030204" pitchFamily="34" charset="0"/>
                <a:cs typeface="Times New Roman" panose="02020603050405020304" pitchFamily="18" charset="0"/>
              </a:rPr>
              <a:t>Ideally, </a:t>
            </a:r>
            <a:r>
              <a:rPr lang="en-US" b="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you should be disabling the user on the same day employment was terminated</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a:t>
            </a:r>
          </a:p>
          <a:p>
            <a:pPr marL="228600"/>
            <a:endParaRPr lang="en-US"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dirty="0">
                <a:latin typeface="Calibri" panose="020F0502020204030204" pitchFamily="34" charset="0"/>
                <a:ea typeface="Calibri" panose="020F0502020204030204" pitchFamily="34" charset="0"/>
                <a:cs typeface="Times New Roman" panose="02020603050405020304" pitchFamily="18" charset="0"/>
              </a:rPr>
              <a:t>Please make sure to notify the IWDS System Administrators that the employee has left employment.  We will discuss the deactivation email later in the training.</a:t>
            </a:r>
          </a:p>
        </p:txBody>
      </p:sp>
      <p:pic>
        <p:nvPicPr>
          <p:cNvPr id="6" name="Picture 5">
            <a:extLst>
              <a:ext uri="{FF2B5EF4-FFF2-40B4-BE49-F238E27FC236}">
                <a16:creationId xmlns:a16="http://schemas.microsoft.com/office/drawing/2014/main" id="{DB43CF4F-96C1-4F5C-B42C-313E3A26E9AF}"/>
              </a:ext>
            </a:extLst>
          </p:cNvPr>
          <p:cNvPicPr>
            <a:picLocks noChangeAspect="1"/>
          </p:cNvPicPr>
          <p:nvPr/>
        </p:nvPicPr>
        <p:blipFill>
          <a:blip r:embed="rId2"/>
          <a:stretch>
            <a:fillRect/>
          </a:stretch>
        </p:blipFill>
        <p:spPr>
          <a:xfrm>
            <a:off x="5516880" y="3270402"/>
            <a:ext cx="6085528" cy="1355413"/>
          </a:xfrm>
          <a:prstGeom prst="rect">
            <a:avLst/>
          </a:prstGeom>
        </p:spPr>
      </p:pic>
      <p:pic>
        <p:nvPicPr>
          <p:cNvPr id="9" name="Picture 8">
            <a:extLst>
              <a:ext uri="{FF2B5EF4-FFF2-40B4-BE49-F238E27FC236}">
                <a16:creationId xmlns:a16="http://schemas.microsoft.com/office/drawing/2014/main" id="{1B53865C-21C9-4EA3-A750-4C51EF59DE60}"/>
              </a:ext>
            </a:extLst>
          </p:cNvPr>
          <p:cNvPicPr>
            <a:picLocks noChangeAspect="1"/>
          </p:cNvPicPr>
          <p:nvPr/>
        </p:nvPicPr>
        <p:blipFill>
          <a:blip r:embed="rId3"/>
          <a:stretch>
            <a:fillRect/>
          </a:stretch>
        </p:blipFill>
        <p:spPr>
          <a:xfrm>
            <a:off x="5516880" y="4779127"/>
            <a:ext cx="6085528" cy="1397836"/>
          </a:xfrm>
          <a:prstGeom prst="rect">
            <a:avLst/>
          </a:prstGeom>
        </p:spPr>
      </p:pic>
      <p:sp>
        <p:nvSpPr>
          <p:cNvPr id="10" name="Rectangle 9">
            <a:extLst>
              <a:ext uri="{FF2B5EF4-FFF2-40B4-BE49-F238E27FC236}">
                <a16:creationId xmlns:a16="http://schemas.microsoft.com/office/drawing/2014/main" id="{5B7EA764-7222-415B-A11A-88C763D82E28}"/>
              </a:ext>
            </a:extLst>
          </p:cNvPr>
          <p:cNvSpPr/>
          <p:nvPr/>
        </p:nvSpPr>
        <p:spPr>
          <a:xfrm>
            <a:off x="589592" y="2660807"/>
            <a:ext cx="5683617"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IWDS USER DEACTIVATION:</a:t>
            </a:r>
          </a:p>
        </p:txBody>
      </p:sp>
      <p:sp>
        <p:nvSpPr>
          <p:cNvPr id="7" name="Slide Number Placeholder 6">
            <a:extLst>
              <a:ext uri="{FF2B5EF4-FFF2-40B4-BE49-F238E27FC236}">
                <a16:creationId xmlns:a16="http://schemas.microsoft.com/office/drawing/2014/main" id="{AAF1CEB9-29C0-4329-9E4D-546BD0A97F0B}"/>
              </a:ext>
            </a:extLst>
          </p:cNvPr>
          <p:cNvSpPr>
            <a:spLocks noGrp="1"/>
          </p:cNvSpPr>
          <p:nvPr>
            <p:ph type="sldNum" sz="quarter" idx="12"/>
          </p:nvPr>
        </p:nvSpPr>
        <p:spPr/>
        <p:txBody>
          <a:bodyPr/>
          <a:lstStyle/>
          <a:p>
            <a:fld id="{62E03C93-A8B5-5E4D-ADDE-FACFC10B3CD1}" type="slidenum">
              <a:rPr lang="en-US" smtClean="0"/>
              <a:pPr/>
              <a:t>21</a:t>
            </a:fld>
            <a:endParaRPr lang="en-US" dirty="0"/>
          </a:p>
        </p:txBody>
      </p:sp>
    </p:spTree>
    <p:extLst>
      <p:ext uri="{BB962C8B-B14F-4D97-AF65-F5344CB8AC3E}">
        <p14:creationId xmlns:p14="http://schemas.microsoft.com/office/powerpoint/2010/main" val="1706787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User Access Requests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34ACFA8B-2BE5-4AAD-9C1C-7D22A5A627C2}"/>
              </a:ext>
            </a:extLst>
          </p:cNvPr>
          <p:cNvSpPr/>
          <p:nvPr/>
        </p:nvSpPr>
        <p:spPr>
          <a:xfrm>
            <a:off x="723014" y="3105835"/>
            <a:ext cx="10630786" cy="2677656"/>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Local System Administrators are the only people at the LWIA with authorization to make user access or removal requests to OET for the IBIS, IES or IWDS systems.</a:t>
            </a: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Emails are to be sent with the necessary forms to the appropriate OET staff for all LWIA users.  </a:t>
            </a:r>
          </a:p>
        </p:txBody>
      </p:sp>
      <p:sp>
        <p:nvSpPr>
          <p:cNvPr id="6" name="Slide Number Placeholder 5">
            <a:extLst>
              <a:ext uri="{FF2B5EF4-FFF2-40B4-BE49-F238E27FC236}">
                <a16:creationId xmlns:a16="http://schemas.microsoft.com/office/drawing/2014/main" id="{3C5628AE-028A-4726-ACCC-16D537CD1F2C}"/>
              </a:ext>
            </a:extLst>
          </p:cNvPr>
          <p:cNvSpPr>
            <a:spLocks noGrp="1"/>
          </p:cNvSpPr>
          <p:nvPr>
            <p:ph type="sldNum" sz="quarter" idx="12"/>
          </p:nvPr>
        </p:nvSpPr>
        <p:spPr/>
        <p:txBody>
          <a:bodyPr/>
          <a:lstStyle/>
          <a:p>
            <a:fld id="{62E03C93-A8B5-5E4D-ADDE-FACFC10B3CD1}" type="slidenum">
              <a:rPr lang="en-US" smtClean="0"/>
              <a:pPr/>
              <a:t>22</a:t>
            </a:fld>
            <a:endParaRPr lang="en-US" dirty="0"/>
          </a:p>
        </p:txBody>
      </p:sp>
    </p:spTree>
    <p:extLst>
      <p:ext uri="{BB962C8B-B14F-4D97-AF65-F5344CB8AC3E}">
        <p14:creationId xmlns:p14="http://schemas.microsoft.com/office/powerpoint/2010/main" val="2449504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User Access Requests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34ACFA8B-2BE5-4AAD-9C1C-7D22A5A627C2}"/>
              </a:ext>
            </a:extLst>
          </p:cNvPr>
          <p:cNvSpPr/>
          <p:nvPr/>
        </p:nvSpPr>
        <p:spPr>
          <a:xfrm>
            <a:off x="723014" y="3105835"/>
            <a:ext cx="10630786" cy="3108543"/>
          </a:xfrm>
          <a:prstGeom prst="rect">
            <a:avLst/>
          </a:prstGeom>
        </p:spPr>
        <p:txBody>
          <a:bodyPr wrap="square">
            <a:spAutoFit/>
          </a:bodyPr>
          <a:lstStyle/>
          <a:p>
            <a:r>
              <a:rPr lang="en-US" sz="2800" dirty="0">
                <a:latin typeface="Calibri" panose="020F0502020204030204" pitchFamily="34" charset="0"/>
                <a:ea typeface="Calibri" panose="020F0502020204030204" pitchFamily="34" charset="0"/>
                <a:cs typeface="Times New Roman" panose="02020603050405020304" pitchFamily="18" charset="0"/>
              </a:rPr>
              <a:t>If OET is contacted directly by a user for access or for a password reset they will be instructed to contact their LWIA Local System Administrators.</a:t>
            </a:r>
          </a:p>
          <a:p>
            <a:endParaRPr lang="en-US" sz="28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Calibri" panose="020F0502020204030204" pitchFamily="34" charset="0"/>
                <a:ea typeface="Calibri" panose="020F0502020204030204" pitchFamily="34" charset="0"/>
                <a:cs typeface="Times New Roman" panose="02020603050405020304" pitchFamily="18" charset="0"/>
              </a:rPr>
              <a:t>The users should not contact the State Help Desk for user access or a password reset.  The State Help Desk will contact OET and will be told not to reset the password.</a:t>
            </a:r>
          </a:p>
        </p:txBody>
      </p:sp>
      <p:sp>
        <p:nvSpPr>
          <p:cNvPr id="6" name="Slide Number Placeholder 5">
            <a:extLst>
              <a:ext uri="{FF2B5EF4-FFF2-40B4-BE49-F238E27FC236}">
                <a16:creationId xmlns:a16="http://schemas.microsoft.com/office/drawing/2014/main" id="{3C5628AE-028A-4726-ACCC-16D537CD1F2C}"/>
              </a:ext>
            </a:extLst>
          </p:cNvPr>
          <p:cNvSpPr>
            <a:spLocks noGrp="1"/>
          </p:cNvSpPr>
          <p:nvPr>
            <p:ph type="sldNum" sz="quarter" idx="12"/>
          </p:nvPr>
        </p:nvSpPr>
        <p:spPr/>
        <p:txBody>
          <a:bodyPr/>
          <a:lstStyle/>
          <a:p>
            <a:fld id="{62E03C93-A8B5-5E4D-ADDE-FACFC10B3CD1}" type="slidenum">
              <a:rPr lang="en-US" smtClean="0"/>
              <a:pPr/>
              <a:t>23</a:t>
            </a:fld>
            <a:endParaRPr lang="en-US" dirty="0"/>
          </a:p>
        </p:txBody>
      </p:sp>
    </p:spTree>
    <p:extLst>
      <p:ext uri="{BB962C8B-B14F-4D97-AF65-F5344CB8AC3E}">
        <p14:creationId xmlns:p14="http://schemas.microsoft.com/office/powerpoint/2010/main" val="1478805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–LWIA 90</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733646" y="2828836"/>
            <a:ext cx="10833513" cy="3416320"/>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IWDS LWIA 90 (state-wide grants) access is requested through the IWDS System Administrators.  Requests should be submitted by the OET Grant Manager or by the LSA with the OET grant manager cc’d on the email.</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All LWIA 90 users must have an IDES Data Sharing Agreement Acknowledgment Form on file with OET before LWIA 90 access is granted.</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The LSA should contact the IWDS System Administrators at OET for IWDS LWIA 90 user password resets or to disable LWIA 90 users.</a:t>
            </a:r>
          </a:p>
        </p:txBody>
      </p:sp>
      <p:sp>
        <p:nvSpPr>
          <p:cNvPr id="6" name="Slide Number Placeholder 5">
            <a:extLst>
              <a:ext uri="{FF2B5EF4-FFF2-40B4-BE49-F238E27FC236}">
                <a16:creationId xmlns:a16="http://schemas.microsoft.com/office/drawing/2014/main" id="{801BD0DD-8E46-487D-8C22-56851002C658}"/>
              </a:ext>
            </a:extLst>
          </p:cNvPr>
          <p:cNvSpPr>
            <a:spLocks noGrp="1"/>
          </p:cNvSpPr>
          <p:nvPr>
            <p:ph type="sldNum" sz="quarter" idx="12"/>
          </p:nvPr>
        </p:nvSpPr>
        <p:spPr/>
        <p:txBody>
          <a:bodyPr/>
          <a:lstStyle/>
          <a:p>
            <a:fld id="{62E03C93-A8B5-5E4D-ADDE-FACFC10B3CD1}" type="slidenum">
              <a:rPr lang="en-US" smtClean="0"/>
              <a:pPr/>
              <a:t>24</a:t>
            </a:fld>
            <a:endParaRPr lang="en-US" dirty="0"/>
          </a:p>
        </p:txBody>
      </p:sp>
    </p:spTree>
    <p:extLst>
      <p:ext uri="{BB962C8B-B14F-4D97-AF65-F5344CB8AC3E}">
        <p14:creationId xmlns:p14="http://schemas.microsoft.com/office/powerpoint/2010/main" val="2573976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–LWIA 90</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43F7CA08-D59A-4DBE-91D4-B35F707FFC62}"/>
              </a:ext>
            </a:extLst>
          </p:cNvPr>
          <p:cNvSpPr/>
          <p:nvPr/>
        </p:nvSpPr>
        <p:spPr>
          <a:xfrm>
            <a:off x="791239" y="2753260"/>
            <a:ext cx="10609522" cy="3785652"/>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Any corrections to a LWIA 90 client application information will need to be submitted to the IWDS System Administrators at OET.</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Any assistance with exits or performance on LWIA 90 clients need to be submitted to the WIOA Performance Measures Staff at OET, with a cc: to the IWDS System Administrators.</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dirty="0">
                <a:latin typeface="Calibri" panose="020F0502020204030204" pitchFamily="34" charset="0"/>
                <a:ea typeface="Calibri" panose="020F0502020204030204" pitchFamily="34" charset="0"/>
                <a:cs typeface="Times New Roman" panose="02020603050405020304" pitchFamily="18" charset="0"/>
              </a:rPr>
              <a:t>When LWIA 90 users who are no longer employed by the LWIA, or no longer need LWIA 90 access, email the IWDS System Administrators and the SDA Liaison to inform them of the change so the LWIA 90 ID can be disabled. </a:t>
            </a:r>
          </a:p>
        </p:txBody>
      </p:sp>
      <p:sp>
        <p:nvSpPr>
          <p:cNvPr id="6" name="Slide Number Placeholder 5">
            <a:extLst>
              <a:ext uri="{FF2B5EF4-FFF2-40B4-BE49-F238E27FC236}">
                <a16:creationId xmlns:a16="http://schemas.microsoft.com/office/drawing/2014/main" id="{9B3203F4-CBF9-4569-99D3-9F81F53C50C3}"/>
              </a:ext>
            </a:extLst>
          </p:cNvPr>
          <p:cNvSpPr>
            <a:spLocks noGrp="1"/>
          </p:cNvSpPr>
          <p:nvPr>
            <p:ph type="sldNum" sz="quarter" idx="12"/>
          </p:nvPr>
        </p:nvSpPr>
        <p:spPr/>
        <p:txBody>
          <a:bodyPr/>
          <a:lstStyle/>
          <a:p>
            <a:fld id="{62E03C93-A8B5-5E4D-ADDE-FACFC10B3CD1}" type="slidenum">
              <a:rPr lang="en-US" smtClean="0"/>
              <a:pPr/>
              <a:t>25</a:t>
            </a:fld>
            <a:endParaRPr lang="en-US" dirty="0"/>
          </a:p>
        </p:txBody>
      </p:sp>
    </p:spTree>
    <p:extLst>
      <p:ext uri="{BB962C8B-B14F-4D97-AF65-F5344CB8AC3E}">
        <p14:creationId xmlns:p14="http://schemas.microsoft.com/office/powerpoint/2010/main" val="39537078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8BE0B6BB-6C72-45FA-B388-98306E5BCAAF}"/>
              </a:ext>
            </a:extLst>
          </p:cNvPr>
          <p:cNvPicPr>
            <a:picLocks noChangeAspect="1"/>
          </p:cNvPicPr>
          <p:nvPr/>
        </p:nvPicPr>
        <p:blipFill>
          <a:blip r:embed="rId2"/>
          <a:stretch>
            <a:fillRect/>
          </a:stretch>
        </p:blipFill>
        <p:spPr>
          <a:xfrm>
            <a:off x="6046470" y="2828836"/>
            <a:ext cx="5734050" cy="3057525"/>
          </a:xfrm>
          <a:prstGeom prst="rect">
            <a:avLst/>
          </a:prstGeom>
        </p:spPr>
      </p:pic>
      <p:sp>
        <p:nvSpPr>
          <p:cNvPr id="7" name="Rectangle 6">
            <a:extLst>
              <a:ext uri="{FF2B5EF4-FFF2-40B4-BE49-F238E27FC236}">
                <a16:creationId xmlns:a16="http://schemas.microsoft.com/office/drawing/2014/main" id="{96A02FE7-D45B-4D82-A1B8-863CEF148D60}"/>
              </a:ext>
            </a:extLst>
          </p:cNvPr>
          <p:cNvSpPr/>
          <p:nvPr/>
        </p:nvSpPr>
        <p:spPr>
          <a:xfrm>
            <a:off x="624840" y="2828836"/>
            <a:ext cx="4888230" cy="3785652"/>
          </a:xfrm>
          <a:prstGeom prst="rect">
            <a:avLst/>
          </a:prstGeom>
        </p:spPr>
        <p:txBody>
          <a:bodyPr wrap="square">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IBIS (Illinois Benefit Information System) is a program owed by IDES (Illinois Department of Employment Security) that contains unemployment benefit information.</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To access the IBIS system, users will need both a PKI Digital ID and a RACF ID.</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dirty="0">
                <a:latin typeface="Calibri" panose="020F0502020204030204" pitchFamily="34" charset="0"/>
                <a:ea typeface="Calibri" panose="020F0502020204030204" pitchFamily="34" charset="0"/>
                <a:cs typeface="Times New Roman" panose="02020603050405020304" pitchFamily="18" charset="0"/>
              </a:rPr>
              <a:t>Requests to add, remove, or reset passwords for IBIS users </a:t>
            </a:r>
            <a:r>
              <a:rPr lang="en-US" sz="2000" b="1" u="sng" dirty="0">
                <a:latin typeface="Calibri" panose="020F0502020204030204" pitchFamily="34" charset="0"/>
                <a:ea typeface="Calibri" panose="020F0502020204030204" pitchFamily="34" charset="0"/>
                <a:cs typeface="Times New Roman" panose="02020603050405020304" pitchFamily="18" charset="0"/>
              </a:rPr>
              <a:t>must be submitted by LWIA Local System Administrators</a:t>
            </a:r>
            <a:r>
              <a:rPr lang="en-US" sz="2000" dirty="0">
                <a:latin typeface="Calibri" panose="020F0502020204030204" pitchFamily="34" charset="0"/>
                <a:ea typeface="Calibri" panose="020F0502020204030204" pitchFamily="34" charset="0"/>
                <a:cs typeface="Times New Roman" panose="02020603050405020304" pitchFamily="18" charset="0"/>
              </a:rPr>
              <a:t> to the IBIS Coordinator.  </a:t>
            </a:r>
          </a:p>
        </p:txBody>
      </p:sp>
      <p:sp>
        <p:nvSpPr>
          <p:cNvPr id="8" name="Slide Number Placeholder 7">
            <a:extLst>
              <a:ext uri="{FF2B5EF4-FFF2-40B4-BE49-F238E27FC236}">
                <a16:creationId xmlns:a16="http://schemas.microsoft.com/office/drawing/2014/main" id="{8DC421EA-E22B-4A2B-BA7A-A0CA59FB342A}"/>
              </a:ext>
            </a:extLst>
          </p:cNvPr>
          <p:cNvSpPr>
            <a:spLocks noGrp="1"/>
          </p:cNvSpPr>
          <p:nvPr>
            <p:ph type="sldNum" sz="quarter" idx="12"/>
          </p:nvPr>
        </p:nvSpPr>
        <p:spPr/>
        <p:txBody>
          <a:bodyPr/>
          <a:lstStyle/>
          <a:p>
            <a:fld id="{62E03C93-A8B5-5E4D-ADDE-FACFC10B3CD1}" type="slidenum">
              <a:rPr lang="en-US" smtClean="0"/>
              <a:pPr/>
              <a:t>26</a:t>
            </a:fld>
            <a:endParaRPr lang="en-US" dirty="0"/>
          </a:p>
        </p:txBody>
      </p:sp>
    </p:spTree>
    <p:extLst>
      <p:ext uri="{BB962C8B-B14F-4D97-AF65-F5344CB8AC3E}">
        <p14:creationId xmlns:p14="http://schemas.microsoft.com/office/powerpoint/2010/main" val="1403045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467810" y="2688159"/>
            <a:ext cx="10759514" cy="3724096"/>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IBIS:</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IBIS access is requested by Local System Administrators by submitting the Bureau of Agency Services-I.T.M External User I.D. Request Form to the IBIS Coordinator.  Users must have an IDES Data Sharing Agreement Acknowledgment Form on file before IBIS access will be granted.  These forms can be submitted at the same time. </a:t>
            </a:r>
            <a:r>
              <a:rPr lang="en-US" sz="2000" b="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Please submit separate PDFs for each individual user.</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Any changes to user information (name, work address, work email, work phone) should be submitted to the IBIS Coordinator and the SDA Liaison via email to update User information.</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 </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OET is </a:t>
            </a:r>
            <a:r>
              <a:rPr lang="en-US" sz="2000" b="1" u="sng" dirty="0">
                <a:latin typeface="Calibri" panose="020F0502020204030204" pitchFamily="34" charset="0"/>
                <a:ea typeface="Calibri" panose="020F0502020204030204" pitchFamily="34" charset="0"/>
                <a:cs typeface="Times New Roman" panose="02020603050405020304" pitchFamily="18" charset="0"/>
              </a:rPr>
              <a:t>only</a:t>
            </a:r>
            <a:r>
              <a:rPr lang="en-US" sz="2000" dirty="0">
                <a:latin typeface="Calibri" panose="020F0502020204030204" pitchFamily="34" charset="0"/>
                <a:ea typeface="Calibri" panose="020F0502020204030204" pitchFamily="34" charset="0"/>
                <a:cs typeface="Times New Roman" panose="02020603050405020304" pitchFamily="18" charset="0"/>
              </a:rPr>
              <a:t> authorized to process IBIS access for LWIA employees that are using the system for </a:t>
            </a:r>
            <a:r>
              <a:rPr lang="en-US" sz="2000" b="1" u="sng" dirty="0">
                <a:latin typeface="Calibri" panose="020F0502020204030204" pitchFamily="34" charset="0"/>
                <a:ea typeface="Calibri" panose="020F0502020204030204" pitchFamily="34" charset="0"/>
                <a:cs typeface="Times New Roman" panose="02020603050405020304" pitchFamily="18" charset="0"/>
              </a:rPr>
              <a:t>WIOA activities</a:t>
            </a:r>
            <a:r>
              <a:rPr lang="en-US" sz="20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6" name="Slide Number Placeholder 5">
            <a:extLst>
              <a:ext uri="{FF2B5EF4-FFF2-40B4-BE49-F238E27FC236}">
                <a16:creationId xmlns:a16="http://schemas.microsoft.com/office/drawing/2014/main" id="{897F589F-6983-4421-A3D3-B76CA2839631}"/>
              </a:ext>
            </a:extLst>
          </p:cNvPr>
          <p:cNvSpPr>
            <a:spLocks noGrp="1"/>
          </p:cNvSpPr>
          <p:nvPr>
            <p:ph type="sldNum" sz="quarter" idx="12"/>
          </p:nvPr>
        </p:nvSpPr>
        <p:spPr/>
        <p:txBody>
          <a:bodyPr/>
          <a:lstStyle/>
          <a:p>
            <a:fld id="{62E03C93-A8B5-5E4D-ADDE-FACFC10B3CD1}" type="slidenum">
              <a:rPr lang="en-US" smtClean="0"/>
              <a:pPr/>
              <a:t>27</a:t>
            </a:fld>
            <a:endParaRPr lang="en-US" dirty="0"/>
          </a:p>
        </p:txBody>
      </p:sp>
    </p:spTree>
    <p:extLst>
      <p:ext uri="{BB962C8B-B14F-4D97-AF65-F5344CB8AC3E}">
        <p14:creationId xmlns:p14="http://schemas.microsoft.com/office/powerpoint/2010/main" val="29353612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1" y="1973901"/>
            <a:ext cx="10515600" cy="4058796"/>
          </a:xfrm>
        </p:spPr>
        <p:txBody>
          <a:bodyPr>
            <a:normAutofit/>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r>
              <a:rPr lang="en-US" dirty="0"/>
              <a:t> </a:t>
            </a:r>
          </a:p>
        </p:txBody>
      </p:sp>
      <p:sp>
        <p:nvSpPr>
          <p:cNvPr id="4" name="Rectangle 3">
            <a:extLst>
              <a:ext uri="{FF2B5EF4-FFF2-40B4-BE49-F238E27FC236}">
                <a16:creationId xmlns:a16="http://schemas.microsoft.com/office/drawing/2014/main" id="{A6F5DB01-B51B-4434-80EB-725CC167F727}"/>
              </a:ext>
            </a:extLst>
          </p:cNvPr>
          <p:cNvSpPr/>
          <p:nvPr/>
        </p:nvSpPr>
        <p:spPr>
          <a:xfrm>
            <a:off x="367645" y="2329941"/>
            <a:ext cx="11265031" cy="4339650"/>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IBIS:</a:t>
            </a: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Once the IBIS Coordinator receives the completed signed form and verifies the user has a SDA on file, then they will submit to the RACF Security Group to have a RACF ID created.  The IBIS Coordinator only submits to the RACF Security Group </a:t>
            </a:r>
            <a:r>
              <a:rPr lang="en-US" sz="2000" b="1" u="sng" dirty="0">
                <a:latin typeface="Calibri" panose="020F0502020204030204" pitchFamily="34" charset="0"/>
                <a:ea typeface="Calibri" panose="020F0502020204030204" pitchFamily="34" charset="0"/>
                <a:cs typeface="Times New Roman" panose="02020603050405020304" pitchFamily="18" charset="0"/>
              </a:rPr>
              <a:t>once a week, usually on Friday afternoons</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27432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After the RACF Security Group issues the RACF IDs, the new RACF IDs are submitted to another security group at IDES to assign IBIS access to the IDs.</a:t>
            </a:r>
          </a:p>
          <a:p>
            <a:pPr marL="27432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Once that is completed, the IBIS Coordinator will send an email back the LSA with several </a:t>
            </a:r>
            <a:r>
              <a:rPr lang="en-US" sz="2000" dirty="0" err="1">
                <a:latin typeface="Calibri" panose="020F0502020204030204" pitchFamily="34" charset="0"/>
                <a:ea typeface="Calibri" panose="020F0502020204030204" pitchFamily="34" charset="0"/>
                <a:cs typeface="Times New Roman" panose="02020603050405020304" pitchFamily="18" charset="0"/>
              </a:rPr>
              <a:t>attachements</a:t>
            </a:r>
            <a:r>
              <a:rPr lang="en-US" sz="2000" dirty="0">
                <a:latin typeface="Calibri" panose="020F0502020204030204" pitchFamily="34" charset="0"/>
                <a:ea typeface="Calibri" panose="020F0502020204030204" pitchFamily="34" charset="0"/>
                <a:cs typeface="Times New Roman" panose="02020603050405020304" pitchFamily="18" charset="0"/>
              </a:rPr>
              <a:t> detailing how to reset the password on the new RACF ID, changes that need made to the Microsoft Edge browser, and instructions on how to log into IBIS.</a:t>
            </a:r>
          </a:p>
          <a:p>
            <a:pPr marL="27432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74320"/>
            <a:r>
              <a:rPr lang="en-US" sz="2000" b="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This process usually takes 1-2 weeks. </a:t>
            </a:r>
          </a:p>
        </p:txBody>
      </p:sp>
    </p:spTree>
    <p:extLst>
      <p:ext uri="{BB962C8B-B14F-4D97-AF65-F5344CB8AC3E}">
        <p14:creationId xmlns:p14="http://schemas.microsoft.com/office/powerpoint/2010/main" val="4731564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1" y="1973901"/>
            <a:ext cx="10515600" cy="788153"/>
          </a:xfrm>
        </p:spPr>
        <p:txBody>
          <a:bodyPr>
            <a:normAutofit/>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r>
              <a:rPr lang="en-US" dirty="0"/>
              <a:t> </a:t>
            </a:r>
          </a:p>
        </p:txBody>
      </p:sp>
      <p:sp>
        <p:nvSpPr>
          <p:cNvPr id="4" name="Rectangle 3">
            <a:extLst>
              <a:ext uri="{FF2B5EF4-FFF2-40B4-BE49-F238E27FC236}">
                <a16:creationId xmlns:a16="http://schemas.microsoft.com/office/drawing/2014/main" id="{A6F5DB01-B51B-4434-80EB-725CC167F727}"/>
              </a:ext>
            </a:extLst>
          </p:cNvPr>
          <p:cNvSpPr/>
          <p:nvPr/>
        </p:nvSpPr>
        <p:spPr>
          <a:xfrm>
            <a:off x="367645" y="2329941"/>
            <a:ext cx="11265031" cy="3416320"/>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IBIS:</a:t>
            </a:r>
          </a:p>
          <a:p>
            <a:pPr marL="274320"/>
            <a:r>
              <a:rPr lang="en-US" sz="2000" b="1" u="sng" dirty="0">
                <a:highlight>
                  <a:srgbClr val="FFFF00"/>
                </a:highlight>
                <a:latin typeface="Calibri" panose="020F0502020204030204" pitchFamily="34" charset="0"/>
                <a:ea typeface="Calibri" panose="020F0502020204030204" pitchFamily="34" charset="0"/>
                <a:cs typeface="Times New Roman" panose="02020603050405020304" pitchFamily="18" charset="0"/>
              </a:rPr>
              <a:t>This process usually takes 1-2 weeks. </a:t>
            </a:r>
          </a:p>
          <a:p>
            <a:pPr marL="274320"/>
            <a:endParaRPr lang="en-US" sz="2000" b="1" u="sng"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So, if a LWIA LSA submits a new user a completed and signed PDF form on Monday, then the user will not be submitted until that </a:t>
            </a:r>
            <a:r>
              <a:rPr lang="en-US" sz="2000" u="sng" dirty="0">
                <a:latin typeface="Calibri" panose="020F0502020204030204" pitchFamily="34" charset="0"/>
                <a:ea typeface="Calibri" panose="020F0502020204030204" pitchFamily="34" charset="0"/>
                <a:cs typeface="Times New Roman" panose="02020603050405020304" pitchFamily="18" charset="0"/>
              </a:rPr>
              <a:t>Friday</a:t>
            </a:r>
            <a:r>
              <a:rPr lang="en-US" sz="2000" dirty="0">
                <a:latin typeface="Calibri" panose="020F0502020204030204" pitchFamily="34" charset="0"/>
                <a:ea typeface="Calibri" panose="020F0502020204030204" pitchFamily="34" charset="0"/>
                <a:cs typeface="Times New Roman" panose="02020603050405020304" pitchFamily="18" charset="0"/>
              </a:rPr>
              <a:t>.  In the best case scenario, then the LSA will likely receive the user’s new RACF ID and instructions for set up on the following Friday.  But it would not be unlikely for it to take a second week to be completed.</a:t>
            </a:r>
          </a:p>
          <a:p>
            <a:pPr marL="27432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74320"/>
            <a:r>
              <a:rPr lang="en-US" sz="2000" dirty="0">
                <a:latin typeface="Calibri" panose="020F0502020204030204" pitchFamily="34" charset="0"/>
                <a:ea typeface="Calibri" panose="020F0502020204030204" pitchFamily="34" charset="0"/>
                <a:cs typeface="Times New Roman" panose="02020603050405020304" pitchFamily="18" charset="0"/>
              </a:rPr>
              <a:t>So if you submit a RACF form for a new user and you don’t hear anything back within 3 Fridays, contact the DCEO IBIS Coordinator to check on the status.</a:t>
            </a:r>
          </a:p>
        </p:txBody>
      </p:sp>
    </p:spTree>
    <p:extLst>
      <p:ext uri="{BB962C8B-B14F-4D97-AF65-F5344CB8AC3E}">
        <p14:creationId xmlns:p14="http://schemas.microsoft.com/office/powerpoint/2010/main" val="184584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graphicFrame>
        <p:nvGraphicFramePr>
          <p:cNvPr id="6" name="Diagram 5">
            <a:extLst>
              <a:ext uri="{FF2B5EF4-FFF2-40B4-BE49-F238E27FC236}">
                <a16:creationId xmlns:a16="http://schemas.microsoft.com/office/drawing/2014/main" id="{B86A03B3-8434-43AA-ADEF-5F817266A523}"/>
              </a:ext>
            </a:extLst>
          </p:cNvPr>
          <p:cNvGraphicFramePr/>
          <p:nvPr>
            <p:extLst>
              <p:ext uri="{D42A27DB-BD31-4B8C-83A1-F6EECF244321}">
                <p14:modId xmlns:p14="http://schemas.microsoft.com/office/powerpoint/2010/main" val="2030268639"/>
              </p:ext>
            </p:extLst>
          </p:nvPr>
        </p:nvGraphicFramePr>
        <p:xfrm>
          <a:off x="337625" y="2666775"/>
          <a:ext cx="11516750" cy="39872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a:extLst>
              <a:ext uri="{FF2B5EF4-FFF2-40B4-BE49-F238E27FC236}">
                <a16:creationId xmlns:a16="http://schemas.microsoft.com/office/drawing/2014/main" id="{16420DAB-84E1-46D2-A6C9-04C32D5E123B}"/>
              </a:ext>
            </a:extLst>
          </p:cNvPr>
          <p:cNvSpPr/>
          <p:nvPr/>
        </p:nvSpPr>
        <p:spPr>
          <a:xfrm>
            <a:off x="337625" y="2020444"/>
            <a:ext cx="11382904" cy="646331"/>
          </a:xfrm>
          <a:prstGeom prst="rect">
            <a:avLst/>
          </a:prstGeom>
        </p:spPr>
        <p:txBody>
          <a:bodyPr wrap="squar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Systems for User Access</a:t>
            </a:r>
          </a:p>
        </p:txBody>
      </p:sp>
      <p:sp>
        <p:nvSpPr>
          <p:cNvPr id="4" name="Slide Number Placeholder 3">
            <a:extLst>
              <a:ext uri="{FF2B5EF4-FFF2-40B4-BE49-F238E27FC236}">
                <a16:creationId xmlns:a16="http://schemas.microsoft.com/office/drawing/2014/main" id="{BEF01E02-2E22-401F-86FD-956BB7246C83}"/>
              </a:ext>
            </a:extLst>
          </p:cNvPr>
          <p:cNvSpPr>
            <a:spLocks noGrp="1"/>
          </p:cNvSpPr>
          <p:nvPr>
            <p:ph type="sldNum" sz="quarter" idx="12"/>
          </p:nvPr>
        </p:nvSpPr>
        <p:spPr/>
        <p:txBody>
          <a:bodyPr/>
          <a:lstStyle/>
          <a:p>
            <a:fld id="{62E03C93-A8B5-5E4D-ADDE-FACFC10B3CD1}" type="slidenum">
              <a:rPr lang="en-US" smtClean="0"/>
              <a:pPr/>
              <a:t>3</a:t>
            </a:fld>
            <a:endParaRPr lang="en-US" dirty="0"/>
          </a:p>
        </p:txBody>
      </p:sp>
    </p:spTree>
    <p:extLst>
      <p:ext uri="{BB962C8B-B14F-4D97-AF65-F5344CB8AC3E}">
        <p14:creationId xmlns:p14="http://schemas.microsoft.com/office/powerpoint/2010/main" val="19502684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F2A9AEC-B78E-48A3-B9DE-714686432337}"/>
              </a:ext>
            </a:extLst>
          </p:cNvPr>
          <p:cNvSpPr/>
          <p:nvPr/>
        </p:nvSpPr>
        <p:spPr>
          <a:xfrm>
            <a:off x="559380" y="3214115"/>
            <a:ext cx="5937067" cy="1477328"/>
          </a:xfrm>
          <a:prstGeom prst="rect">
            <a:avLst/>
          </a:prstGeom>
        </p:spPr>
        <p:txBody>
          <a:bodyPr wrap="square">
            <a:spAutoFit/>
          </a:bodyPr>
          <a:lstStyle/>
          <a:p>
            <a:pPr marL="182880"/>
            <a:r>
              <a:rPr lang="en-US" dirty="0">
                <a:latin typeface="Calibri" panose="020F0502020204030204" pitchFamily="34" charset="0"/>
                <a:ea typeface="Calibri" panose="020F0502020204030204" pitchFamily="34" charset="0"/>
                <a:cs typeface="Times New Roman" panose="02020603050405020304" pitchFamily="18" charset="0"/>
              </a:rPr>
              <a:t>All required fields highlighted on the sample Bureau of Agency Services-I.T.M External User I.D. Request Form must be completed in order to be processed.</a:t>
            </a:r>
          </a:p>
          <a:p>
            <a:pPr marL="182880" marR="0" lvl="0">
              <a:spcBef>
                <a:spcPts val="0"/>
              </a:spcBef>
              <a:spcAft>
                <a:spcPts val="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a:p>
            <a:pPr marL="182880" marR="0" lvl="0">
              <a:spcBef>
                <a:spcPts val="0"/>
              </a:spcBef>
              <a:spcAft>
                <a:spcPts val="0"/>
              </a:spcAft>
            </a:pPr>
            <a:endParaRPr lang="en-US"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5541A514-E656-4A23-9ADB-173D9CA9642E}"/>
              </a:ext>
            </a:extLst>
          </p:cNvPr>
          <p:cNvSpPr/>
          <p:nvPr/>
        </p:nvSpPr>
        <p:spPr>
          <a:xfrm>
            <a:off x="624840" y="2514435"/>
            <a:ext cx="5471160"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GAINING ACCESS TO IBIS:</a:t>
            </a:r>
          </a:p>
        </p:txBody>
      </p:sp>
      <p:pic>
        <p:nvPicPr>
          <p:cNvPr id="8" name="Picture 7">
            <a:extLst>
              <a:ext uri="{FF2B5EF4-FFF2-40B4-BE49-F238E27FC236}">
                <a16:creationId xmlns:a16="http://schemas.microsoft.com/office/drawing/2014/main" id="{925C811F-B12C-487B-A157-9E78A7693EC1}"/>
              </a:ext>
            </a:extLst>
          </p:cNvPr>
          <p:cNvPicPr>
            <a:picLocks noChangeAspect="1"/>
          </p:cNvPicPr>
          <p:nvPr/>
        </p:nvPicPr>
        <p:blipFill>
          <a:blip r:embed="rId2"/>
          <a:stretch>
            <a:fillRect/>
          </a:stretch>
        </p:blipFill>
        <p:spPr>
          <a:xfrm>
            <a:off x="6861569" y="1935726"/>
            <a:ext cx="4771050" cy="4593797"/>
          </a:xfrm>
          <a:prstGeom prst="rect">
            <a:avLst/>
          </a:prstGeom>
        </p:spPr>
      </p:pic>
      <p:sp>
        <p:nvSpPr>
          <p:cNvPr id="9" name="Slide Number Placeholder 8">
            <a:extLst>
              <a:ext uri="{FF2B5EF4-FFF2-40B4-BE49-F238E27FC236}">
                <a16:creationId xmlns:a16="http://schemas.microsoft.com/office/drawing/2014/main" id="{E60C1ADA-7336-4218-9F0E-9D4CC1D985AE}"/>
              </a:ext>
            </a:extLst>
          </p:cNvPr>
          <p:cNvSpPr>
            <a:spLocks noGrp="1"/>
          </p:cNvSpPr>
          <p:nvPr>
            <p:ph type="sldNum" sz="quarter" idx="12"/>
          </p:nvPr>
        </p:nvSpPr>
        <p:spPr/>
        <p:txBody>
          <a:bodyPr/>
          <a:lstStyle/>
          <a:p>
            <a:fld id="{62E03C93-A8B5-5E4D-ADDE-FACFC10B3CD1}" type="slidenum">
              <a:rPr lang="en-US" smtClean="0"/>
              <a:pPr/>
              <a:t>30</a:t>
            </a:fld>
            <a:endParaRPr lang="en-US" dirty="0"/>
          </a:p>
        </p:txBody>
      </p:sp>
    </p:spTree>
    <p:extLst>
      <p:ext uri="{BB962C8B-B14F-4D97-AF65-F5344CB8AC3E}">
        <p14:creationId xmlns:p14="http://schemas.microsoft.com/office/powerpoint/2010/main" val="22092904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5F2A9AEC-B78E-48A3-B9DE-714686432337}"/>
              </a:ext>
            </a:extLst>
          </p:cNvPr>
          <p:cNvSpPr/>
          <p:nvPr/>
        </p:nvSpPr>
        <p:spPr>
          <a:xfrm>
            <a:off x="467810" y="3214115"/>
            <a:ext cx="6028637" cy="3477875"/>
          </a:xfrm>
          <a:prstGeom prst="rect">
            <a:avLst/>
          </a:prstGeom>
        </p:spPr>
        <p:txBody>
          <a:bodyPr wrap="square">
            <a:spAutoFit/>
          </a:bodyPr>
          <a:lstStyle/>
          <a:p>
            <a:pPr marL="182880"/>
            <a:r>
              <a:rPr lang="en-US" sz="2000" b="1" u="sng" dirty="0">
                <a:latin typeface="Calibri" panose="020F0502020204030204" pitchFamily="34" charset="0"/>
                <a:ea typeface="Times New Roman" panose="02020603050405020304" pitchFamily="18" charset="0"/>
                <a:cs typeface="Times New Roman" panose="02020603050405020304" pitchFamily="18" charset="0"/>
              </a:rPr>
              <a:t>The field “Digital Certificate ID (USER NAME)”</a:t>
            </a:r>
            <a:r>
              <a:rPr lang="en-US" sz="2000" dirty="0">
                <a:latin typeface="Calibri" panose="020F0502020204030204" pitchFamily="34" charset="0"/>
                <a:ea typeface="Times New Roman" panose="02020603050405020304" pitchFamily="18" charset="0"/>
                <a:cs typeface="Times New Roman" panose="02020603050405020304" pitchFamily="18" charset="0"/>
              </a:rPr>
              <a:t> refers to the applicant getting a </a:t>
            </a:r>
            <a:r>
              <a:rPr lang="en-US" sz="2000" b="1" u="sng" dirty="0">
                <a:latin typeface="Calibri" panose="020F0502020204030204" pitchFamily="34" charset="0"/>
                <a:ea typeface="Times New Roman" panose="02020603050405020304" pitchFamily="18" charset="0"/>
                <a:cs typeface="Times New Roman" panose="02020603050405020304" pitchFamily="18" charset="0"/>
              </a:rPr>
              <a:t>PKI Digital ID</a:t>
            </a:r>
            <a:r>
              <a:rPr lang="en-US" sz="2000" dirty="0">
                <a:latin typeface="Calibri" panose="020F0502020204030204" pitchFamily="34" charset="0"/>
                <a:ea typeface="Times New Roman" panose="02020603050405020304" pitchFamily="18" charset="0"/>
                <a:cs typeface="Times New Roman" panose="02020603050405020304" pitchFamily="18" charset="0"/>
              </a:rPr>
              <a:t>.  </a:t>
            </a:r>
            <a:r>
              <a:rPr lang="en-US" sz="20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To obtain this ID the user must access the Department of Innovation and Technology (DoIT) website to create their own unique ID (it is not assigned).</a:t>
            </a:r>
          </a:p>
          <a:p>
            <a:pPr marL="182880"/>
            <a:endParaRPr lang="en-US" sz="2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a:p>
            <a:pPr marL="182880"/>
            <a:r>
              <a:rPr lang="en-US" sz="2000" dirty="0">
                <a:latin typeface="Calibri" panose="020F0502020204030204" pitchFamily="34" charset="0"/>
                <a:ea typeface="Calibri" panose="020F0502020204030204" pitchFamily="34" charset="0"/>
                <a:cs typeface="Times New Roman" panose="02020603050405020304" pitchFamily="18" charset="0"/>
              </a:rPr>
              <a:t>Please make sure your users understand that this is </a:t>
            </a:r>
            <a:r>
              <a:rPr lang="en-US" sz="2000" b="1" u="sng" dirty="0">
                <a:latin typeface="Calibri" panose="020F0502020204030204" pitchFamily="34" charset="0"/>
                <a:ea typeface="Calibri" panose="020F0502020204030204" pitchFamily="34" charset="0"/>
                <a:cs typeface="Times New Roman" panose="02020603050405020304" pitchFamily="18" charset="0"/>
              </a:rPr>
              <a:t>NOT</a:t>
            </a:r>
            <a:r>
              <a:rPr lang="en-US" sz="2000" dirty="0">
                <a:latin typeface="Calibri" panose="020F0502020204030204" pitchFamily="34" charset="0"/>
                <a:ea typeface="Calibri" panose="020F0502020204030204" pitchFamily="34" charset="0"/>
                <a:cs typeface="Times New Roman" panose="02020603050405020304" pitchFamily="18" charset="0"/>
              </a:rPr>
              <a:t> their IWDS ID.  This is a separate step they </a:t>
            </a:r>
            <a:r>
              <a:rPr lang="en-US" sz="2000" b="1" u="sng" dirty="0">
                <a:latin typeface="Calibri" panose="020F0502020204030204" pitchFamily="34" charset="0"/>
                <a:ea typeface="Calibri" panose="020F0502020204030204" pitchFamily="34" charset="0"/>
                <a:cs typeface="Times New Roman" panose="02020603050405020304" pitchFamily="18" charset="0"/>
              </a:rPr>
              <a:t>MUST</a:t>
            </a:r>
            <a:r>
              <a:rPr lang="en-US" sz="2000" dirty="0">
                <a:latin typeface="Calibri" panose="020F0502020204030204" pitchFamily="34" charset="0"/>
                <a:ea typeface="Calibri" panose="020F0502020204030204" pitchFamily="34" charset="0"/>
                <a:cs typeface="Times New Roman" panose="02020603050405020304" pitchFamily="18" charset="0"/>
              </a:rPr>
              <a:t> complete on their own. They will need their </a:t>
            </a:r>
            <a:r>
              <a:rPr lang="en-US" sz="2000" u="sng" dirty="0">
                <a:latin typeface="Calibri" panose="020F0502020204030204" pitchFamily="34" charset="0"/>
                <a:ea typeface="Calibri" panose="020F0502020204030204" pitchFamily="34" charset="0"/>
                <a:cs typeface="Times New Roman" panose="02020603050405020304" pitchFamily="18" charset="0"/>
              </a:rPr>
              <a:t>State of Illinois Driver’s License number </a:t>
            </a:r>
            <a:r>
              <a:rPr lang="en-US" sz="2000" dirty="0">
                <a:latin typeface="Calibri" panose="020F0502020204030204" pitchFamily="34" charset="0"/>
                <a:ea typeface="Calibri" panose="020F0502020204030204" pitchFamily="34" charset="0"/>
                <a:cs typeface="Times New Roman" panose="02020603050405020304" pitchFamily="18" charset="0"/>
              </a:rPr>
              <a:t>in the process of creating this unique ID.</a:t>
            </a:r>
          </a:p>
        </p:txBody>
      </p:sp>
      <p:sp>
        <p:nvSpPr>
          <p:cNvPr id="5" name="Rectangle 4">
            <a:extLst>
              <a:ext uri="{FF2B5EF4-FFF2-40B4-BE49-F238E27FC236}">
                <a16:creationId xmlns:a16="http://schemas.microsoft.com/office/drawing/2014/main" id="{5541A514-E656-4A23-9ADB-173D9CA9642E}"/>
              </a:ext>
            </a:extLst>
          </p:cNvPr>
          <p:cNvSpPr/>
          <p:nvPr/>
        </p:nvSpPr>
        <p:spPr>
          <a:xfrm>
            <a:off x="624840" y="2514435"/>
            <a:ext cx="5471160"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GAINING ACCESS TO IBIS:</a:t>
            </a:r>
          </a:p>
        </p:txBody>
      </p:sp>
      <p:pic>
        <p:nvPicPr>
          <p:cNvPr id="8" name="Picture 7">
            <a:extLst>
              <a:ext uri="{FF2B5EF4-FFF2-40B4-BE49-F238E27FC236}">
                <a16:creationId xmlns:a16="http://schemas.microsoft.com/office/drawing/2014/main" id="{925C811F-B12C-487B-A157-9E78A7693EC1}"/>
              </a:ext>
            </a:extLst>
          </p:cNvPr>
          <p:cNvPicPr>
            <a:picLocks noChangeAspect="1"/>
          </p:cNvPicPr>
          <p:nvPr/>
        </p:nvPicPr>
        <p:blipFill>
          <a:blip r:embed="rId2"/>
          <a:stretch>
            <a:fillRect/>
          </a:stretch>
        </p:blipFill>
        <p:spPr>
          <a:xfrm>
            <a:off x="6861569" y="1935726"/>
            <a:ext cx="4771050" cy="4593797"/>
          </a:xfrm>
          <a:prstGeom prst="rect">
            <a:avLst/>
          </a:prstGeom>
        </p:spPr>
      </p:pic>
      <p:sp>
        <p:nvSpPr>
          <p:cNvPr id="9" name="Slide Number Placeholder 8">
            <a:extLst>
              <a:ext uri="{FF2B5EF4-FFF2-40B4-BE49-F238E27FC236}">
                <a16:creationId xmlns:a16="http://schemas.microsoft.com/office/drawing/2014/main" id="{E60C1ADA-7336-4218-9F0E-9D4CC1D985AE}"/>
              </a:ext>
            </a:extLst>
          </p:cNvPr>
          <p:cNvSpPr>
            <a:spLocks noGrp="1"/>
          </p:cNvSpPr>
          <p:nvPr>
            <p:ph type="sldNum" sz="quarter" idx="12"/>
          </p:nvPr>
        </p:nvSpPr>
        <p:spPr/>
        <p:txBody>
          <a:bodyPr/>
          <a:lstStyle/>
          <a:p>
            <a:fld id="{62E03C93-A8B5-5E4D-ADDE-FACFC10B3CD1}" type="slidenum">
              <a:rPr lang="en-US" smtClean="0"/>
              <a:pPr/>
              <a:t>31</a:t>
            </a:fld>
            <a:endParaRPr lang="en-US" dirty="0"/>
          </a:p>
        </p:txBody>
      </p:sp>
      <p:sp>
        <p:nvSpPr>
          <p:cNvPr id="6" name="Oval 5">
            <a:extLst>
              <a:ext uri="{FF2B5EF4-FFF2-40B4-BE49-F238E27FC236}">
                <a16:creationId xmlns:a16="http://schemas.microsoft.com/office/drawing/2014/main" id="{7C153B57-6841-4728-9180-6CCCA5C58B86}"/>
              </a:ext>
            </a:extLst>
          </p:cNvPr>
          <p:cNvSpPr/>
          <p:nvPr/>
        </p:nvSpPr>
        <p:spPr>
          <a:xfrm>
            <a:off x="6861569" y="4895557"/>
            <a:ext cx="2549717" cy="59084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4204DE4B-E8A0-48FE-B9BE-DA5E80428269}"/>
              </a:ext>
            </a:extLst>
          </p:cNvPr>
          <p:cNvCxnSpPr/>
          <p:nvPr/>
        </p:nvCxnSpPr>
        <p:spPr>
          <a:xfrm>
            <a:off x="6001043" y="4423908"/>
            <a:ext cx="967206" cy="631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164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8E4BDCF9-8770-4695-A035-4204402F1939}"/>
              </a:ext>
            </a:extLst>
          </p:cNvPr>
          <p:cNvPicPr/>
          <p:nvPr/>
        </p:nvPicPr>
        <p:blipFill rotWithShape="1">
          <a:blip r:embed="rId2"/>
          <a:srcRect l="3026" r="3653" b="3759"/>
          <a:stretch/>
        </p:blipFill>
        <p:spPr>
          <a:xfrm>
            <a:off x="5380543" y="2766876"/>
            <a:ext cx="6579340" cy="3934150"/>
          </a:xfrm>
          <a:prstGeom prst="rect">
            <a:avLst/>
          </a:prstGeom>
        </p:spPr>
      </p:pic>
      <p:sp>
        <p:nvSpPr>
          <p:cNvPr id="8" name="Rectangle 7">
            <a:extLst>
              <a:ext uri="{FF2B5EF4-FFF2-40B4-BE49-F238E27FC236}">
                <a16:creationId xmlns:a16="http://schemas.microsoft.com/office/drawing/2014/main" id="{821695CB-BC77-4E1A-A966-04BBEC78D68C}"/>
              </a:ext>
            </a:extLst>
          </p:cNvPr>
          <p:cNvSpPr/>
          <p:nvPr/>
        </p:nvSpPr>
        <p:spPr>
          <a:xfrm>
            <a:off x="232940" y="3192670"/>
            <a:ext cx="4541520" cy="3154646"/>
          </a:xfrm>
          <a:prstGeom prst="rect">
            <a:avLst/>
          </a:prstGeom>
        </p:spPr>
        <p:txBody>
          <a:bodyPr wrap="square">
            <a:spAutoFit/>
          </a:bodyPr>
          <a:lstStyle/>
          <a:p>
            <a:pPr marL="228600">
              <a:lnSpc>
                <a:spcPct val="107000"/>
              </a:lnSpc>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To create or reset a PKI Digital ID, go to: </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https://enroll.pki.illinois.gov/UserRegistration/en_US/Homepage.html</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spcAft>
                <a:spcPts val="800"/>
              </a:spcAft>
            </a:pPr>
            <a:r>
              <a:rPr lang="en-US" sz="1600" b="1" u="sng" dirty="0">
                <a:solidFill>
                  <a:srgbClr val="FF0000"/>
                </a:solidFill>
                <a:latin typeface="Calibri" panose="020F0502020204030204" pitchFamily="34" charset="0"/>
                <a:ea typeface="Calibri" panose="020F0502020204030204" pitchFamily="34" charset="0"/>
                <a:cs typeface="Times New Roman" panose="02020603050405020304" pitchFamily="18" charset="0"/>
              </a:rPr>
              <a:t>If you have problems, do not contact OET.        </a:t>
            </a:r>
            <a:r>
              <a:rPr lang="en-US" sz="1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You will need to call the help desk at either   (217) 524-3648 or (312) 814-3648 and select Option 1 (Computer Related Issue) or          Option 2 (Digital ID support), then respond by saying “This is concerning a Digital ID”.</a:t>
            </a:r>
            <a:endParaRPr lang="en-US"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DBDFA9F-53DB-4411-A094-7E6DA44D945A}"/>
              </a:ext>
            </a:extLst>
          </p:cNvPr>
          <p:cNvSpPr/>
          <p:nvPr/>
        </p:nvSpPr>
        <p:spPr>
          <a:xfrm>
            <a:off x="232940" y="2472289"/>
            <a:ext cx="5356412"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IBIS:</a:t>
            </a:r>
          </a:p>
        </p:txBody>
      </p:sp>
      <p:sp>
        <p:nvSpPr>
          <p:cNvPr id="9" name="Slide Number Placeholder 8">
            <a:extLst>
              <a:ext uri="{FF2B5EF4-FFF2-40B4-BE49-F238E27FC236}">
                <a16:creationId xmlns:a16="http://schemas.microsoft.com/office/drawing/2014/main" id="{0DEEF38E-8394-4366-88CC-27B4AE4223F0}"/>
              </a:ext>
            </a:extLst>
          </p:cNvPr>
          <p:cNvSpPr>
            <a:spLocks noGrp="1"/>
          </p:cNvSpPr>
          <p:nvPr>
            <p:ph type="sldNum" sz="quarter" idx="12"/>
          </p:nvPr>
        </p:nvSpPr>
        <p:spPr/>
        <p:txBody>
          <a:bodyPr/>
          <a:lstStyle/>
          <a:p>
            <a:fld id="{62E03C93-A8B5-5E4D-ADDE-FACFC10B3CD1}" type="slidenum">
              <a:rPr lang="en-US" smtClean="0"/>
              <a:pPr/>
              <a:t>32</a:t>
            </a:fld>
            <a:endParaRPr lang="en-US" dirty="0"/>
          </a:p>
        </p:txBody>
      </p:sp>
    </p:spTree>
    <p:extLst>
      <p:ext uri="{BB962C8B-B14F-4D97-AF65-F5344CB8AC3E}">
        <p14:creationId xmlns:p14="http://schemas.microsoft.com/office/powerpoint/2010/main" val="275626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2118167"/>
            <a:ext cx="10515600" cy="561049"/>
          </a:xfrm>
        </p:spPr>
        <p:txBody>
          <a:bodyPr>
            <a:normAutofit lnSpcReduction="10000"/>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21695CB-BC77-4E1A-A966-04BBEC78D68C}"/>
              </a:ext>
            </a:extLst>
          </p:cNvPr>
          <p:cNvSpPr/>
          <p:nvPr/>
        </p:nvSpPr>
        <p:spPr>
          <a:xfrm>
            <a:off x="232940" y="3205533"/>
            <a:ext cx="10617311" cy="2712281"/>
          </a:xfrm>
          <a:prstGeom prst="rect">
            <a:avLst/>
          </a:prstGeom>
        </p:spPr>
        <p:txBody>
          <a:bodyPr wrap="square">
            <a:spAutoFit/>
          </a:bodyPr>
          <a:lstStyle/>
          <a:p>
            <a:pPr marL="228600">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When the user is sent their new RACF user ID, they will also receive several PDFs with </a:t>
            </a:r>
            <a:r>
              <a:rPr lang="en-US" sz="2000" b="1" u="sng" dirty="0">
                <a:latin typeface="Calibri" panose="020F0502020204030204" pitchFamily="34" charset="0"/>
                <a:ea typeface="Calibri" panose="020F0502020204030204" pitchFamily="34" charset="0"/>
                <a:cs typeface="Times New Roman" panose="02020603050405020304" pitchFamily="18" charset="0"/>
              </a:rPr>
              <a:t>required</a:t>
            </a:r>
            <a:r>
              <a:rPr lang="en-US" sz="2000" dirty="0">
                <a:latin typeface="Calibri" panose="020F0502020204030204" pitchFamily="34" charset="0"/>
                <a:ea typeface="Calibri" panose="020F0502020204030204" pitchFamily="34" charset="0"/>
                <a:cs typeface="Times New Roman" panose="02020603050405020304" pitchFamily="18" charset="0"/>
              </a:rPr>
              <a:t> system settings in order to make IBIS work in </a:t>
            </a:r>
            <a:r>
              <a:rPr lang="en-US" sz="2000" b="1" u="sng" dirty="0">
                <a:latin typeface="Calibri" panose="020F0502020204030204" pitchFamily="34" charset="0"/>
                <a:ea typeface="Calibri" panose="020F0502020204030204" pitchFamily="34" charset="0"/>
                <a:cs typeface="Times New Roman" panose="02020603050405020304" pitchFamily="18" charset="0"/>
              </a:rPr>
              <a:t>Microsoft Edge </a:t>
            </a:r>
            <a:r>
              <a:rPr lang="en-US" sz="2000" dirty="0">
                <a:latin typeface="Calibri" panose="020F0502020204030204" pitchFamily="34" charset="0"/>
                <a:ea typeface="Calibri" panose="020F0502020204030204" pitchFamily="34" charset="0"/>
                <a:cs typeface="Times New Roman" panose="02020603050405020304" pitchFamily="18" charset="0"/>
              </a:rPr>
              <a:t>(Edge is the only browser approved by IDES.  No other browser will work properly and use of Chrome or Firefox or Safari can actually cause issues).</a:t>
            </a:r>
          </a:p>
          <a:p>
            <a:pPr marL="228600">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Failure to do these browser settings and/or whitelisting the IBIS </a:t>
            </a:r>
            <a:r>
              <a:rPr lang="en-US" sz="2000" dirty="0" err="1">
                <a:latin typeface="Calibri" panose="020F0502020204030204" pitchFamily="34" charset="0"/>
                <a:ea typeface="Calibri" panose="020F0502020204030204" pitchFamily="34" charset="0"/>
                <a:cs typeface="Times New Roman" panose="02020603050405020304" pitchFamily="18" charset="0"/>
              </a:rPr>
              <a:t>urls</a:t>
            </a:r>
            <a:r>
              <a:rPr lang="en-US" sz="2000" dirty="0">
                <a:latin typeface="Calibri" panose="020F0502020204030204" pitchFamily="34" charset="0"/>
                <a:ea typeface="Calibri" panose="020F0502020204030204" pitchFamily="34" charset="0"/>
                <a:cs typeface="Times New Roman" panose="02020603050405020304" pitchFamily="18" charset="0"/>
              </a:rPr>
              <a:t> with the local IT Department firewalls are the main reasons that users cannot access IBIS.</a:t>
            </a:r>
          </a:p>
          <a:p>
            <a:pPr marL="228600">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6DBDFA9F-53DB-4411-A094-7E6DA44D945A}"/>
              </a:ext>
            </a:extLst>
          </p:cNvPr>
          <p:cNvSpPr/>
          <p:nvPr/>
        </p:nvSpPr>
        <p:spPr>
          <a:xfrm>
            <a:off x="232940" y="2472289"/>
            <a:ext cx="5356412"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IBIS:</a:t>
            </a:r>
          </a:p>
        </p:txBody>
      </p:sp>
      <p:sp>
        <p:nvSpPr>
          <p:cNvPr id="9" name="Slide Number Placeholder 8">
            <a:extLst>
              <a:ext uri="{FF2B5EF4-FFF2-40B4-BE49-F238E27FC236}">
                <a16:creationId xmlns:a16="http://schemas.microsoft.com/office/drawing/2014/main" id="{0DEEF38E-8394-4366-88CC-27B4AE4223F0}"/>
              </a:ext>
            </a:extLst>
          </p:cNvPr>
          <p:cNvSpPr>
            <a:spLocks noGrp="1"/>
          </p:cNvSpPr>
          <p:nvPr>
            <p:ph type="sldNum" sz="quarter" idx="12"/>
          </p:nvPr>
        </p:nvSpPr>
        <p:spPr/>
        <p:txBody>
          <a:bodyPr/>
          <a:lstStyle/>
          <a:p>
            <a:fld id="{62E03C93-A8B5-5E4D-ADDE-FACFC10B3CD1}" type="slidenum">
              <a:rPr lang="en-US" smtClean="0"/>
              <a:pPr/>
              <a:t>33</a:t>
            </a:fld>
            <a:endParaRPr lang="en-US" dirty="0"/>
          </a:p>
        </p:txBody>
      </p:sp>
    </p:spTree>
    <p:extLst>
      <p:ext uri="{BB962C8B-B14F-4D97-AF65-F5344CB8AC3E}">
        <p14:creationId xmlns:p14="http://schemas.microsoft.com/office/powerpoint/2010/main" val="24486407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2118167"/>
            <a:ext cx="10515600" cy="561049"/>
          </a:xfrm>
        </p:spPr>
        <p:txBody>
          <a:bodyPr>
            <a:normAutofit lnSpcReduction="10000"/>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821695CB-BC77-4E1A-A966-04BBEC78D68C}"/>
              </a:ext>
            </a:extLst>
          </p:cNvPr>
          <p:cNvSpPr/>
          <p:nvPr/>
        </p:nvSpPr>
        <p:spPr>
          <a:xfrm>
            <a:off x="232940" y="3104977"/>
            <a:ext cx="7383917" cy="3370923"/>
          </a:xfrm>
          <a:prstGeom prst="rect">
            <a:avLst/>
          </a:prstGeom>
        </p:spPr>
        <p:txBody>
          <a:bodyPr wrap="square">
            <a:spAutoFit/>
          </a:bodyPr>
          <a:lstStyle/>
          <a:p>
            <a:pPr marL="228600">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These are the 5 current PDFs with the required setting changes to make IBIS work on your pc/laptop.  These are sent out via email along with the initial new user ID PDF.  These are updated when we are notified by IDES of a change.  There are browser settings in Edge, firewall/whitelist settings, and more.  The user may have to contact your local LWIA or location IT department.</a:t>
            </a:r>
          </a:p>
          <a:p>
            <a:pPr marL="228600">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228600">
              <a:lnSpc>
                <a:spcPct val="107000"/>
              </a:lnSpc>
            </a:pPr>
            <a:r>
              <a:rPr lang="en-US" sz="2000" dirty="0">
                <a:latin typeface="Calibri" panose="020F0502020204030204" pitchFamily="34" charset="0"/>
                <a:ea typeface="Calibri" panose="020F0502020204030204" pitchFamily="34" charset="0"/>
                <a:cs typeface="Times New Roman" panose="02020603050405020304" pitchFamily="18" charset="0"/>
              </a:rPr>
              <a:t>Once all of these are done, the next step in using their new RACF ID to access IBIS is resetting the password.</a:t>
            </a:r>
          </a:p>
        </p:txBody>
      </p:sp>
      <p:sp>
        <p:nvSpPr>
          <p:cNvPr id="7" name="Rectangle 6">
            <a:extLst>
              <a:ext uri="{FF2B5EF4-FFF2-40B4-BE49-F238E27FC236}">
                <a16:creationId xmlns:a16="http://schemas.microsoft.com/office/drawing/2014/main" id="{6DBDFA9F-53DB-4411-A094-7E6DA44D945A}"/>
              </a:ext>
            </a:extLst>
          </p:cNvPr>
          <p:cNvSpPr/>
          <p:nvPr/>
        </p:nvSpPr>
        <p:spPr>
          <a:xfrm>
            <a:off x="232940" y="2472289"/>
            <a:ext cx="5356412"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IBIS</a:t>
            </a:r>
          </a:p>
        </p:txBody>
      </p:sp>
      <p:sp>
        <p:nvSpPr>
          <p:cNvPr id="9" name="Slide Number Placeholder 8">
            <a:extLst>
              <a:ext uri="{FF2B5EF4-FFF2-40B4-BE49-F238E27FC236}">
                <a16:creationId xmlns:a16="http://schemas.microsoft.com/office/drawing/2014/main" id="{0DEEF38E-8394-4366-88CC-27B4AE4223F0}"/>
              </a:ext>
            </a:extLst>
          </p:cNvPr>
          <p:cNvSpPr>
            <a:spLocks noGrp="1"/>
          </p:cNvSpPr>
          <p:nvPr>
            <p:ph type="sldNum" sz="quarter" idx="12"/>
          </p:nvPr>
        </p:nvSpPr>
        <p:spPr/>
        <p:txBody>
          <a:bodyPr/>
          <a:lstStyle/>
          <a:p>
            <a:fld id="{62E03C93-A8B5-5E4D-ADDE-FACFC10B3CD1}" type="slidenum">
              <a:rPr lang="en-US" smtClean="0"/>
              <a:pPr/>
              <a:t>34</a:t>
            </a:fld>
            <a:endParaRPr lang="en-US" dirty="0"/>
          </a:p>
        </p:txBody>
      </p:sp>
      <p:pic>
        <p:nvPicPr>
          <p:cNvPr id="6" name="Picture 5">
            <a:extLst>
              <a:ext uri="{FF2B5EF4-FFF2-40B4-BE49-F238E27FC236}">
                <a16:creationId xmlns:a16="http://schemas.microsoft.com/office/drawing/2014/main" id="{3863A10D-D701-225F-EC8E-D8FA73FFBBD9}"/>
              </a:ext>
            </a:extLst>
          </p:cNvPr>
          <p:cNvPicPr>
            <a:picLocks noChangeAspect="1"/>
          </p:cNvPicPr>
          <p:nvPr/>
        </p:nvPicPr>
        <p:blipFill>
          <a:blip r:embed="rId2"/>
          <a:stretch>
            <a:fillRect/>
          </a:stretch>
        </p:blipFill>
        <p:spPr>
          <a:xfrm>
            <a:off x="7711126" y="3117265"/>
            <a:ext cx="4247933" cy="911900"/>
          </a:xfrm>
          <a:prstGeom prst="rect">
            <a:avLst/>
          </a:prstGeom>
        </p:spPr>
      </p:pic>
      <p:pic>
        <p:nvPicPr>
          <p:cNvPr id="10" name="Picture 9">
            <a:extLst>
              <a:ext uri="{FF2B5EF4-FFF2-40B4-BE49-F238E27FC236}">
                <a16:creationId xmlns:a16="http://schemas.microsoft.com/office/drawing/2014/main" id="{E2D1DB62-7F1E-39D1-E623-E749F91739E1}"/>
              </a:ext>
            </a:extLst>
          </p:cNvPr>
          <p:cNvPicPr>
            <a:picLocks noChangeAspect="1"/>
          </p:cNvPicPr>
          <p:nvPr/>
        </p:nvPicPr>
        <p:blipFill>
          <a:blip r:embed="rId3"/>
          <a:stretch>
            <a:fillRect/>
          </a:stretch>
        </p:blipFill>
        <p:spPr>
          <a:xfrm>
            <a:off x="7779827" y="4048777"/>
            <a:ext cx="4179231" cy="914443"/>
          </a:xfrm>
          <a:prstGeom prst="rect">
            <a:avLst/>
          </a:prstGeom>
        </p:spPr>
      </p:pic>
      <p:pic>
        <p:nvPicPr>
          <p:cNvPr id="12" name="Picture 11">
            <a:extLst>
              <a:ext uri="{FF2B5EF4-FFF2-40B4-BE49-F238E27FC236}">
                <a16:creationId xmlns:a16="http://schemas.microsoft.com/office/drawing/2014/main" id="{F6781CC5-63A1-182D-9064-BA9428132678}"/>
              </a:ext>
            </a:extLst>
          </p:cNvPr>
          <p:cNvPicPr>
            <a:picLocks noChangeAspect="1"/>
          </p:cNvPicPr>
          <p:nvPr/>
        </p:nvPicPr>
        <p:blipFill>
          <a:blip r:embed="rId4"/>
          <a:stretch>
            <a:fillRect/>
          </a:stretch>
        </p:blipFill>
        <p:spPr>
          <a:xfrm>
            <a:off x="7779827" y="5028574"/>
            <a:ext cx="4179231" cy="458513"/>
          </a:xfrm>
          <a:prstGeom prst="rect">
            <a:avLst/>
          </a:prstGeom>
        </p:spPr>
      </p:pic>
    </p:spTree>
    <p:extLst>
      <p:ext uri="{BB962C8B-B14F-4D97-AF65-F5344CB8AC3E}">
        <p14:creationId xmlns:p14="http://schemas.microsoft.com/office/powerpoint/2010/main" val="37717611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678180" y="1986191"/>
            <a:ext cx="10515600" cy="4058796"/>
          </a:xfrm>
        </p:spPr>
        <p:txBody>
          <a:bodyPr>
            <a:normAutofit/>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484774"/>
            <a:ext cx="11262360" cy="4031873"/>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RACF/IBIS PASSWORD RESETS:</a:t>
            </a:r>
          </a:p>
          <a:p>
            <a:pPr marL="228600"/>
            <a:r>
              <a:rPr lang="en-US" sz="2200" dirty="0">
                <a:latin typeface="Calibri" panose="020F0502020204030204" pitchFamily="34" charset="0"/>
                <a:ea typeface="Calibri" panose="020F0502020204030204" pitchFamily="34" charset="0"/>
                <a:cs typeface="Times New Roman" panose="02020603050405020304" pitchFamily="18" charset="0"/>
              </a:rPr>
              <a:t>If the IBIS user needs a password reset or the user gets an error message that the RACF ID is revoked or suspended, the LSA will email </a:t>
            </a:r>
            <a:r>
              <a:rPr lang="en-US" sz="2200" b="1" u="sng" dirty="0">
                <a:latin typeface="Calibri" panose="020F0502020204030204" pitchFamily="34" charset="0"/>
                <a:ea typeface="Calibri" panose="020F0502020204030204" pitchFamily="34" charset="0"/>
                <a:cs typeface="Times New Roman" panose="02020603050405020304" pitchFamily="18" charset="0"/>
              </a:rPr>
              <a:t>both the RACF ID (MHDxxxx) and the user’s name </a:t>
            </a:r>
            <a:r>
              <a:rPr lang="en-US" sz="2200" dirty="0">
                <a:latin typeface="Calibri" panose="020F0502020204030204" pitchFamily="34" charset="0"/>
                <a:ea typeface="Calibri" panose="020F0502020204030204" pitchFamily="34" charset="0"/>
                <a:cs typeface="Times New Roman" panose="02020603050405020304" pitchFamily="18" charset="0"/>
              </a:rPr>
              <a:t>to the IBIS Coordinator, who will first verify the user and RACF ID, then submit to the DCEO RACF Security Group for a </a:t>
            </a:r>
            <a:r>
              <a:rPr lang="en-US" sz="2200" dirty="0">
                <a:latin typeface="Calibri" panose="020F0502020204030204" pitchFamily="34" charset="0"/>
                <a:cs typeface="Times New Roman" panose="02020603050405020304" pitchFamily="18" charset="0"/>
              </a:rPr>
              <a:t>reset. </a:t>
            </a:r>
          </a:p>
          <a:p>
            <a:pPr marL="228600"/>
            <a:endParaRPr lang="en-US" sz="2200" dirty="0">
              <a:latin typeface="Calibri" panose="020F0502020204030204" pitchFamily="34" charset="0"/>
              <a:cs typeface="Times New Roman" panose="02020603050405020304" pitchFamily="18" charset="0"/>
            </a:endParaRPr>
          </a:p>
          <a:p>
            <a:pPr marL="228600"/>
            <a:r>
              <a:rPr lang="en-US" sz="2200" dirty="0">
                <a:latin typeface="Calibri" panose="020F0502020204030204" pitchFamily="34" charset="0"/>
                <a:cs typeface="Times New Roman" panose="02020603050405020304" pitchFamily="18" charset="0"/>
              </a:rPr>
              <a:t>OET is only authorized to process RACF password resets for users that are in the OET IBIS user database list and needing the password reset to access IBIS (not GRS, SNAP, or any other State of IL program).</a:t>
            </a:r>
          </a:p>
          <a:p>
            <a:pPr marL="228600"/>
            <a:endParaRPr lang="en-US" sz="2200" dirty="0">
              <a:latin typeface="Calibri" panose="020F0502020204030204" pitchFamily="34" charset="0"/>
              <a:cs typeface="Times New Roman" panose="02020603050405020304" pitchFamily="18" charset="0"/>
            </a:endParaRPr>
          </a:p>
          <a:p>
            <a:pPr marL="228600"/>
            <a:r>
              <a:rPr lang="en-US" sz="2200" dirty="0">
                <a:latin typeface="Calibri" panose="020F0502020204030204" pitchFamily="34" charset="0"/>
                <a:cs typeface="Times New Roman" panose="02020603050405020304" pitchFamily="18" charset="0"/>
              </a:rPr>
              <a:t>The temporary password is only good for 48 hours.</a:t>
            </a:r>
          </a:p>
        </p:txBody>
      </p:sp>
      <p:sp>
        <p:nvSpPr>
          <p:cNvPr id="6" name="Slide Number Placeholder 5">
            <a:extLst>
              <a:ext uri="{FF2B5EF4-FFF2-40B4-BE49-F238E27FC236}">
                <a16:creationId xmlns:a16="http://schemas.microsoft.com/office/drawing/2014/main" id="{8FE5F37A-1B46-4BDC-BA3D-B5B711791B35}"/>
              </a:ext>
            </a:extLst>
          </p:cNvPr>
          <p:cNvSpPr>
            <a:spLocks noGrp="1"/>
          </p:cNvSpPr>
          <p:nvPr>
            <p:ph type="sldNum" sz="quarter" idx="12"/>
          </p:nvPr>
        </p:nvSpPr>
        <p:spPr/>
        <p:txBody>
          <a:bodyPr/>
          <a:lstStyle/>
          <a:p>
            <a:fld id="{62E03C93-A8B5-5E4D-ADDE-FACFC10B3CD1}" type="slidenum">
              <a:rPr lang="en-US" smtClean="0"/>
              <a:pPr/>
              <a:t>35</a:t>
            </a:fld>
            <a:endParaRPr lang="en-US" dirty="0"/>
          </a:p>
        </p:txBody>
      </p:sp>
    </p:spTree>
    <p:extLst>
      <p:ext uri="{BB962C8B-B14F-4D97-AF65-F5344CB8AC3E}">
        <p14:creationId xmlns:p14="http://schemas.microsoft.com/office/powerpoint/2010/main" val="1811557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730362"/>
            <a:ext cx="11262360" cy="3908762"/>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RACF/IBIS PASSWORD RESETS:</a:t>
            </a:r>
          </a:p>
          <a:p>
            <a:pPr marL="228600"/>
            <a:r>
              <a:rPr lang="en-US" sz="2200" dirty="0">
                <a:latin typeface="Calibri" panose="020F0502020204030204" pitchFamily="34" charset="0"/>
                <a:ea typeface="Calibri" panose="020F0502020204030204" pitchFamily="34" charset="0"/>
                <a:cs typeface="Times New Roman" panose="02020603050405020304" pitchFamily="18" charset="0"/>
              </a:rPr>
              <a:t>If the IBIS user gets an error message that the RACF ID is </a:t>
            </a:r>
            <a:r>
              <a:rPr lang="en-US" sz="2200" b="1" dirty="0">
                <a:highlight>
                  <a:srgbClr val="00FF00"/>
                </a:highlight>
                <a:latin typeface="Calibri" panose="020F0502020204030204" pitchFamily="34" charset="0"/>
                <a:ea typeface="Calibri" panose="020F0502020204030204" pitchFamily="34" charset="0"/>
                <a:cs typeface="Times New Roman" panose="02020603050405020304" pitchFamily="18" charset="0"/>
              </a:rPr>
              <a:t>expired</a:t>
            </a:r>
            <a:r>
              <a:rPr lang="en-US" sz="2200" dirty="0">
                <a:latin typeface="Calibri" panose="020F0502020204030204" pitchFamily="34" charset="0"/>
                <a:ea typeface="Calibri" panose="020F0502020204030204" pitchFamily="34" charset="0"/>
                <a:cs typeface="Times New Roman" panose="02020603050405020304" pitchFamily="18" charset="0"/>
              </a:rPr>
              <a:t>, that means they can change the password </a:t>
            </a:r>
            <a:r>
              <a:rPr lang="en-US" sz="2200" b="1" u="sng" dirty="0">
                <a:latin typeface="Calibri" panose="020F0502020204030204" pitchFamily="34" charset="0"/>
                <a:ea typeface="Calibri" panose="020F0502020204030204" pitchFamily="34" charset="0"/>
                <a:cs typeface="Times New Roman" panose="02020603050405020304" pitchFamily="18" charset="0"/>
              </a:rPr>
              <a:t>WITHOUT</a:t>
            </a:r>
            <a:r>
              <a:rPr lang="en-US" sz="2200" dirty="0">
                <a:latin typeface="Calibri" panose="020F0502020204030204" pitchFamily="34" charset="0"/>
                <a:ea typeface="Calibri" panose="020F0502020204030204" pitchFamily="34" charset="0"/>
                <a:cs typeface="Times New Roman" panose="02020603050405020304" pitchFamily="18" charset="0"/>
              </a:rPr>
              <a:t> a reset.  Expired just means that it has been between 30-34 days since they last changed their password.</a:t>
            </a:r>
          </a:p>
          <a:p>
            <a:pPr marL="228600"/>
            <a:endParaRPr lang="en-US" sz="2200" dirty="0">
              <a:latin typeface="Calibri" panose="020F0502020204030204" pitchFamily="34" charset="0"/>
              <a:cs typeface="Times New Roman" panose="02020603050405020304" pitchFamily="18" charset="0"/>
            </a:endParaRPr>
          </a:p>
          <a:p>
            <a:pPr marL="228600"/>
            <a:r>
              <a:rPr lang="en-US" sz="2200" dirty="0">
                <a:latin typeface="Calibri" panose="020F0502020204030204" pitchFamily="34" charset="0"/>
                <a:cs typeface="Times New Roman" panose="02020603050405020304" pitchFamily="18" charset="0"/>
              </a:rPr>
              <a:t>IBIS users can change their password any time they want to.  They just need to use the link </a:t>
            </a:r>
            <a:r>
              <a:rPr lang="en-US" sz="2200" u="sng" dirty="0">
                <a:solidFill>
                  <a:srgbClr val="0000FF"/>
                </a:solidFill>
                <a:effectLst/>
                <a:latin typeface="Calibri" panose="020F0502020204030204" pitchFamily="34" charset="0"/>
                <a:ea typeface="Calibri" panose="020F0502020204030204" pitchFamily="34" charset="0"/>
                <a:hlinkClick r:id="rId3"/>
              </a:rPr>
              <a:t>https://neonwebh.cmcf.state.il.us/changepassword</a:t>
            </a:r>
            <a:r>
              <a:rPr lang="en-US" sz="2200" dirty="0">
                <a:latin typeface="Calibri" panose="020F0502020204030204" pitchFamily="34" charset="0"/>
                <a:ea typeface="Calibri" panose="020F0502020204030204" pitchFamily="34" charset="0"/>
              </a:rPr>
              <a:t>.</a:t>
            </a:r>
            <a:endParaRPr lang="en-US" sz="2200" u="sng" dirty="0">
              <a:solidFill>
                <a:srgbClr val="0000FF"/>
              </a:solidFill>
              <a:latin typeface="Calibri" panose="020F0502020204030204" pitchFamily="34" charset="0"/>
              <a:ea typeface="Calibri" panose="020F0502020204030204" pitchFamily="34" charset="0"/>
            </a:endParaRPr>
          </a:p>
          <a:p>
            <a:pPr marL="228600"/>
            <a:endParaRPr lang="en-US" sz="1800" u="sng" dirty="0">
              <a:solidFill>
                <a:srgbClr val="0000FF"/>
              </a:solidFill>
              <a:effectLst/>
              <a:latin typeface="Calibri" panose="020F0502020204030204" pitchFamily="34" charset="0"/>
              <a:ea typeface="Calibri" panose="020F0502020204030204" pitchFamily="34" charset="0"/>
            </a:endParaRPr>
          </a:p>
          <a:p>
            <a:pPr marL="228600"/>
            <a:r>
              <a:rPr lang="en-US" sz="2200" dirty="0">
                <a:latin typeface="Calibri" panose="020F0502020204030204" pitchFamily="34" charset="0"/>
                <a:ea typeface="Calibri" panose="020F0502020204030204" pitchFamily="34" charset="0"/>
                <a:cs typeface="Times New Roman" panose="02020603050405020304" pitchFamily="18" charset="0"/>
              </a:rPr>
              <a:t>Users </a:t>
            </a:r>
            <a:r>
              <a:rPr lang="en-US" sz="2200" b="1" u="sng" dirty="0">
                <a:latin typeface="Calibri" panose="020F0502020204030204" pitchFamily="34" charset="0"/>
                <a:ea typeface="Calibri" panose="020F0502020204030204" pitchFamily="34" charset="0"/>
                <a:cs typeface="Times New Roman" panose="02020603050405020304" pitchFamily="18" charset="0"/>
              </a:rPr>
              <a:t>CANNOT</a:t>
            </a:r>
            <a:r>
              <a:rPr lang="en-US" sz="2200" dirty="0">
                <a:latin typeface="Calibri" panose="020F0502020204030204" pitchFamily="34" charset="0"/>
                <a:ea typeface="Calibri" panose="020F0502020204030204" pitchFamily="34" charset="0"/>
                <a:cs typeface="Times New Roman" panose="02020603050405020304" pitchFamily="18" charset="0"/>
              </a:rPr>
              <a:t> change their password from the IBIS website.</a:t>
            </a:r>
            <a:endParaRPr lang="en-US" sz="2200" u="sng" dirty="0">
              <a:solidFill>
                <a:srgbClr val="0000FF"/>
              </a:solidFill>
              <a:effectLst/>
              <a:latin typeface="Calibri" panose="020F0502020204030204" pitchFamily="34" charset="0"/>
              <a:ea typeface="Calibri" panose="020F0502020204030204" pitchFamily="34" charset="0"/>
            </a:endParaRPr>
          </a:p>
          <a:p>
            <a:pPr marL="228600"/>
            <a:endParaRPr lang="en-US" u="sng" dirty="0">
              <a:solidFill>
                <a:srgbClr val="0000FF"/>
              </a:solidFill>
              <a:latin typeface="Calibri" panose="020F0502020204030204" pitchFamily="34" charset="0"/>
              <a:cs typeface="Times New Roman" panose="02020603050405020304" pitchFamily="18" charset="0"/>
            </a:endParaRPr>
          </a:p>
          <a:p>
            <a:pPr marL="228600"/>
            <a:endParaRPr lang="en-US" sz="2200" dirty="0">
              <a:latin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8FE5F37A-1B46-4BDC-BA3D-B5B711791B35}"/>
              </a:ext>
            </a:extLst>
          </p:cNvPr>
          <p:cNvSpPr>
            <a:spLocks noGrp="1"/>
          </p:cNvSpPr>
          <p:nvPr>
            <p:ph type="sldNum" sz="quarter" idx="12"/>
          </p:nvPr>
        </p:nvSpPr>
        <p:spPr/>
        <p:txBody>
          <a:bodyPr/>
          <a:lstStyle/>
          <a:p>
            <a:fld id="{62E03C93-A8B5-5E4D-ADDE-FACFC10B3CD1}" type="slidenum">
              <a:rPr lang="en-US" smtClean="0"/>
              <a:pPr/>
              <a:t>36</a:t>
            </a:fld>
            <a:endParaRPr lang="en-US" dirty="0"/>
          </a:p>
        </p:txBody>
      </p:sp>
    </p:spTree>
    <p:extLst>
      <p:ext uri="{BB962C8B-B14F-4D97-AF65-F5344CB8AC3E}">
        <p14:creationId xmlns:p14="http://schemas.microsoft.com/office/powerpoint/2010/main" val="35577807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830997"/>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1571BAAA-4C2D-41D1-B5AB-FFA8104E3B30}"/>
              </a:ext>
            </a:extLst>
          </p:cNvPr>
          <p:cNvPicPr>
            <a:picLocks noChangeAspect="1"/>
          </p:cNvPicPr>
          <p:nvPr/>
        </p:nvPicPr>
        <p:blipFill rotWithShape="1">
          <a:blip r:embed="rId2"/>
          <a:srcRect b="21802"/>
          <a:stretch/>
        </p:blipFill>
        <p:spPr>
          <a:xfrm>
            <a:off x="2099598" y="3686929"/>
            <a:ext cx="3794607" cy="2642324"/>
          </a:xfrm>
          <a:prstGeom prst="rect">
            <a:avLst/>
          </a:prstGeom>
        </p:spPr>
      </p:pic>
      <p:pic>
        <p:nvPicPr>
          <p:cNvPr id="8" name="Picture 7">
            <a:extLst>
              <a:ext uri="{FF2B5EF4-FFF2-40B4-BE49-F238E27FC236}">
                <a16:creationId xmlns:a16="http://schemas.microsoft.com/office/drawing/2014/main" id="{B6AD47A4-BFAA-4449-BCC2-872B779B80A1}"/>
              </a:ext>
            </a:extLst>
          </p:cNvPr>
          <p:cNvPicPr>
            <a:picLocks noChangeAspect="1"/>
          </p:cNvPicPr>
          <p:nvPr/>
        </p:nvPicPr>
        <p:blipFill>
          <a:blip r:embed="rId3"/>
          <a:stretch>
            <a:fillRect/>
          </a:stretch>
        </p:blipFill>
        <p:spPr>
          <a:xfrm>
            <a:off x="1497330" y="3107222"/>
            <a:ext cx="8877300" cy="561667"/>
          </a:xfrm>
          <a:prstGeom prst="rect">
            <a:avLst/>
          </a:prstGeom>
        </p:spPr>
      </p:pic>
      <p:sp>
        <p:nvSpPr>
          <p:cNvPr id="5" name="Rectangle 4">
            <a:extLst>
              <a:ext uri="{FF2B5EF4-FFF2-40B4-BE49-F238E27FC236}">
                <a16:creationId xmlns:a16="http://schemas.microsoft.com/office/drawing/2014/main" id="{46FEB562-9EB4-4D69-B1C8-B23D5B6617D6}"/>
              </a:ext>
            </a:extLst>
          </p:cNvPr>
          <p:cNvSpPr/>
          <p:nvPr/>
        </p:nvSpPr>
        <p:spPr>
          <a:xfrm>
            <a:off x="304800" y="2568268"/>
            <a:ext cx="5989973" cy="646331"/>
          </a:xfrm>
          <a:prstGeom prst="rect">
            <a:avLst/>
          </a:prstGeom>
        </p:spPr>
        <p:txBody>
          <a:bodyPr wrap="non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RACF/IBIS PASSWORD RESETS:</a:t>
            </a:r>
          </a:p>
        </p:txBody>
      </p:sp>
      <p:sp>
        <p:nvSpPr>
          <p:cNvPr id="10" name="Slide Number Placeholder 9">
            <a:extLst>
              <a:ext uri="{FF2B5EF4-FFF2-40B4-BE49-F238E27FC236}">
                <a16:creationId xmlns:a16="http://schemas.microsoft.com/office/drawing/2014/main" id="{9B091557-8FD0-4A05-939F-21DBDC9BB373}"/>
              </a:ext>
            </a:extLst>
          </p:cNvPr>
          <p:cNvSpPr>
            <a:spLocks noGrp="1"/>
          </p:cNvSpPr>
          <p:nvPr>
            <p:ph type="sldNum" sz="quarter" idx="12"/>
          </p:nvPr>
        </p:nvSpPr>
        <p:spPr/>
        <p:txBody>
          <a:bodyPr/>
          <a:lstStyle/>
          <a:p>
            <a:fld id="{62E03C93-A8B5-5E4D-ADDE-FACFC10B3CD1}" type="slidenum">
              <a:rPr lang="en-US" smtClean="0"/>
              <a:pPr/>
              <a:t>37</a:t>
            </a:fld>
            <a:endParaRPr lang="en-US" dirty="0"/>
          </a:p>
        </p:txBody>
      </p:sp>
      <p:pic>
        <p:nvPicPr>
          <p:cNvPr id="11" name="Picture 10">
            <a:extLst>
              <a:ext uri="{FF2B5EF4-FFF2-40B4-BE49-F238E27FC236}">
                <a16:creationId xmlns:a16="http://schemas.microsoft.com/office/drawing/2014/main" id="{DB6F9A29-AA9D-C06E-7F6D-36528B7A2992}"/>
              </a:ext>
            </a:extLst>
          </p:cNvPr>
          <p:cNvPicPr>
            <a:picLocks noChangeAspect="1"/>
          </p:cNvPicPr>
          <p:nvPr/>
        </p:nvPicPr>
        <p:blipFill>
          <a:blip r:embed="rId4"/>
          <a:stretch>
            <a:fillRect/>
          </a:stretch>
        </p:blipFill>
        <p:spPr>
          <a:xfrm>
            <a:off x="6160905" y="4490448"/>
            <a:ext cx="3846096" cy="2048464"/>
          </a:xfrm>
          <a:prstGeom prst="rect">
            <a:avLst/>
          </a:prstGeom>
        </p:spPr>
      </p:pic>
    </p:spTree>
    <p:extLst>
      <p:ext uri="{BB962C8B-B14F-4D97-AF65-F5344CB8AC3E}">
        <p14:creationId xmlns:p14="http://schemas.microsoft.com/office/powerpoint/2010/main" val="28096201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830997"/>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6AD47A4-BFAA-4449-BCC2-872B779B80A1}"/>
              </a:ext>
            </a:extLst>
          </p:cNvPr>
          <p:cNvPicPr>
            <a:picLocks noChangeAspect="1"/>
          </p:cNvPicPr>
          <p:nvPr/>
        </p:nvPicPr>
        <p:blipFill>
          <a:blip r:embed="rId2"/>
          <a:stretch>
            <a:fillRect/>
          </a:stretch>
        </p:blipFill>
        <p:spPr>
          <a:xfrm>
            <a:off x="1497330" y="3107222"/>
            <a:ext cx="8877300" cy="561667"/>
          </a:xfrm>
          <a:prstGeom prst="rect">
            <a:avLst/>
          </a:prstGeom>
        </p:spPr>
      </p:pic>
      <p:sp>
        <p:nvSpPr>
          <p:cNvPr id="5" name="Rectangle 4">
            <a:extLst>
              <a:ext uri="{FF2B5EF4-FFF2-40B4-BE49-F238E27FC236}">
                <a16:creationId xmlns:a16="http://schemas.microsoft.com/office/drawing/2014/main" id="{46FEB562-9EB4-4D69-B1C8-B23D5B6617D6}"/>
              </a:ext>
            </a:extLst>
          </p:cNvPr>
          <p:cNvSpPr/>
          <p:nvPr/>
        </p:nvSpPr>
        <p:spPr>
          <a:xfrm>
            <a:off x="304800" y="2568268"/>
            <a:ext cx="5989973" cy="646331"/>
          </a:xfrm>
          <a:prstGeom prst="rect">
            <a:avLst/>
          </a:prstGeom>
        </p:spPr>
        <p:txBody>
          <a:bodyPr wrap="non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RACF/IBIS PASSWORD RESETS:</a:t>
            </a:r>
          </a:p>
        </p:txBody>
      </p:sp>
      <p:sp>
        <p:nvSpPr>
          <p:cNvPr id="10" name="Slide Number Placeholder 9">
            <a:extLst>
              <a:ext uri="{FF2B5EF4-FFF2-40B4-BE49-F238E27FC236}">
                <a16:creationId xmlns:a16="http://schemas.microsoft.com/office/drawing/2014/main" id="{9B091557-8FD0-4A05-939F-21DBDC9BB373}"/>
              </a:ext>
            </a:extLst>
          </p:cNvPr>
          <p:cNvSpPr>
            <a:spLocks noGrp="1"/>
          </p:cNvSpPr>
          <p:nvPr>
            <p:ph type="sldNum" sz="quarter" idx="12"/>
          </p:nvPr>
        </p:nvSpPr>
        <p:spPr/>
        <p:txBody>
          <a:bodyPr/>
          <a:lstStyle/>
          <a:p>
            <a:fld id="{62E03C93-A8B5-5E4D-ADDE-FACFC10B3CD1}" type="slidenum">
              <a:rPr lang="en-US" smtClean="0"/>
              <a:pPr/>
              <a:t>38</a:t>
            </a:fld>
            <a:endParaRPr lang="en-US" dirty="0"/>
          </a:p>
        </p:txBody>
      </p:sp>
      <p:pic>
        <p:nvPicPr>
          <p:cNvPr id="11" name="Picture 10">
            <a:extLst>
              <a:ext uri="{FF2B5EF4-FFF2-40B4-BE49-F238E27FC236}">
                <a16:creationId xmlns:a16="http://schemas.microsoft.com/office/drawing/2014/main" id="{A6310B0A-027A-54D9-A5CD-EBA8C69362B0}"/>
              </a:ext>
            </a:extLst>
          </p:cNvPr>
          <p:cNvPicPr>
            <a:picLocks noChangeAspect="1"/>
          </p:cNvPicPr>
          <p:nvPr/>
        </p:nvPicPr>
        <p:blipFill>
          <a:blip r:embed="rId3"/>
          <a:stretch>
            <a:fillRect/>
          </a:stretch>
        </p:blipFill>
        <p:spPr>
          <a:xfrm>
            <a:off x="130162" y="4072379"/>
            <a:ext cx="3669805" cy="1954570"/>
          </a:xfrm>
          <a:prstGeom prst="rect">
            <a:avLst/>
          </a:prstGeom>
        </p:spPr>
      </p:pic>
      <p:pic>
        <p:nvPicPr>
          <p:cNvPr id="13" name="Picture 12">
            <a:extLst>
              <a:ext uri="{FF2B5EF4-FFF2-40B4-BE49-F238E27FC236}">
                <a16:creationId xmlns:a16="http://schemas.microsoft.com/office/drawing/2014/main" id="{A0DB595E-9DB6-E370-1C1F-C048FFA5C9B3}"/>
              </a:ext>
            </a:extLst>
          </p:cNvPr>
          <p:cNvPicPr>
            <a:picLocks noChangeAspect="1"/>
          </p:cNvPicPr>
          <p:nvPr/>
        </p:nvPicPr>
        <p:blipFill>
          <a:blip r:embed="rId4"/>
          <a:stretch>
            <a:fillRect/>
          </a:stretch>
        </p:blipFill>
        <p:spPr>
          <a:xfrm>
            <a:off x="3625637" y="4160852"/>
            <a:ext cx="7963906" cy="1457523"/>
          </a:xfrm>
          <a:prstGeom prst="rect">
            <a:avLst/>
          </a:prstGeom>
        </p:spPr>
      </p:pic>
    </p:spTree>
    <p:extLst>
      <p:ext uri="{BB962C8B-B14F-4D97-AF65-F5344CB8AC3E}">
        <p14:creationId xmlns:p14="http://schemas.microsoft.com/office/powerpoint/2010/main" val="27766763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830997"/>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6AD47A4-BFAA-4449-BCC2-872B779B80A1}"/>
              </a:ext>
            </a:extLst>
          </p:cNvPr>
          <p:cNvPicPr>
            <a:picLocks noChangeAspect="1"/>
          </p:cNvPicPr>
          <p:nvPr/>
        </p:nvPicPr>
        <p:blipFill>
          <a:blip r:embed="rId2"/>
          <a:stretch>
            <a:fillRect/>
          </a:stretch>
        </p:blipFill>
        <p:spPr>
          <a:xfrm>
            <a:off x="1497330" y="3107222"/>
            <a:ext cx="8877300" cy="561667"/>
          </a:xfrm>
          <a:prstGeom prst="rect">
            <a:avLst/>
          </a:prstGeom>
        </p:spPr>
      </p:pic>
      <p:sp>
        <p:nvSpPr>
          <p:cNvPr id="5" name="Rectangle 4">
            <a:extLst>
              <a:ext uri="{FF2B5EF4-FFF2-40B4-BE49-F238E27FC236}">
                <a16:creationId xmlns:a16="http://schemas.microsoft.com/office/drawing/2014/main" id="{46FEB562-9EB4-4D69-B1C8-B23D5B6617D6}"/>
              </a:ext>
            </a:extLst>
          </p:cNvPr>
          <p:cNvSpPr/>
          <p:nvPr/>
        </p:nvSpPr>
        <p:spPr>
          <a:xfrm>
            <a:off x="304800" y="2568268"/>
            <a:ext cx="5989973" cy="646331"/>
          </a:xfrm>
          <a:prstGeom prst="rect">
            <a:avLst/>
          </a:prstGeom>
        </p:spPr>
        <p:txBody>
          <a:bodyPr wrap="non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RACF/IBIS PASSWORD RESETS:</a:t>
            </a:r>
          </a:p>
        </p:txBody>
      </p:sp>
      <p:sp>
        <p:nvSpPr>
          <p:cNvPr id="10" name="Slide Number Placeholder 9">
            <a:extLst>
              <a:ext uri="{FF2B5EF4-FFF2-40B4-BE49-F238E27FC236}">
                <a16:creationId xmlns:a16="http://schemas.microsoft.com/office/drawing/2014/main" id="{9B091557-8FD0-4A05-939F-21DBDC9BB373}"/>
              </a:ext>
            </a:extLst>
          </p:cNvPr>
          <p:cNvSpPr>
            <a:spLocks noGrp="1"/>
          </p:cNvSpPr>
          <p:nvPr>
            <p:ph type="sldNum" sz="quarter" idx="12"/>
          </p:nvPr>
        </p:nvSpPr>
        <p:spPr/>
        <p:txBody>
          <a:bodyPr/>
          <a:lstStyle/>
          <a:p>
            <a:fld id="{62E03C93-A8B5-5E4D-ADDE-FACFC10B3CD1}" type="slidenum">
              <a:rPr lang="en-US" smtClean="0"/>
              <a:pPr/>
              <a:t>39</a:t>
            </a:fld>
            <a:endParaRPr lang="en-US" dirty="0"/>
          </a:p>
        </p:txBody>
      </p:sp>
      <p:pic>
        <p:nvPicPr>
          <p:cNvPr id="11" name="Picture 10">
            <a:extLst>
              <a:ext uri="{FF2B5EF4-FFF2-40B4-BE49-F238E27FC236}">
                <a16:creationId xmlns:a16="http://schemas.microsoft.com/office/drawing/2014/main" id="{A6310B0A-027A-54D9-A5CD-EBA8C69362B0}"/>
              </a:ext>
            </a:extLst>
          </p:cNvPr>
          <p:cNvPicPr>
            <a:picLocks noChangeAspect="1"/>
          </p:cNvPicPr>
          <p:nvPr/>
        </p:nvPicPr>
        <p:blipFill>
          <a:blip r:embed="rId3"/>
          <a:stretch>
            <a:fillRect/>
          </a:stretch>
        </p:blipFill>
        <p:spPr>
          <a:xfrm>
            <a:off x="130162" y="4072379"/>
            <a:ext cx="3669805" cy="1954570"/>
          </a:xfrm>
          <a:prstGeom prst="rect">
            <a:avLst/>
          </a:prstGeom>
        </p:spPr>
      </p:pic>
      <p:pic>
        <p:nvPicPr>
          <p:cNvPr id="7" name="Picture 6">
            <a:extLst>
              <a:ext uri="{FF2B5EF4-FFF2-40B4-BE49-F238E27FC236}">
                <a16:creationId xmlns:a16="http://schemas.microsoft.com/office/drawing/2014/main" id="{5A70A40D-36D6-CA87-7F67-18E6AA95F674}"/>
              </a:ext>
            </a:extLst>
          </p:cNvPr>
          <p:cNvPicPr>
            <a:picLocks noChangeAspect="1"/>
          </p:cNvPicPr>
          <p:nvPr/>
        </p:nvPicPr>
        <p:blipFill>
          <a:blip r:embed="rId4"/>
          <a:stretch>
            <a:fillRect/>
          </a:stretch>
        </p:blipFill>
        <p:spPr>
          <a:xfrm>
            <a:off x="3707130" y="3991712"/>
            <a:ext cx="6667500" cy="2171700"/>
          </a:xfrm>
          <a:prstGeom prst="rect">
            <a:avLst/>
          </a:prstGeom>
        </p:spPr>
      </p:pic>
    </p:spTree>
    <p:extLst>
      <p:ext uri="{BB962C8B-B14F-4D97-AF65-F5344CB8AC3E}">
        <p14:creationId xmlns:p14="http://schemas.microsoft.com/office/powerpoint/2010/main" val="2355190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671559" y="2997723"/>
            <a:ext cx="10235592" cy="3280199"/>
          </a:xfrm>
        </p:spPr>
        <p:txBody>
          <a:bodyPr>
            <a:normAutofit/>
          </a:bodyPr>
          <a:lstStyle/>
          <a:p>
            <a:pPr marL="742950" indent="-457200">
              <a:buFont typeface="+mj-lt"/>
              <a:buAutoNum type="arabicPeriod"/>
            </a:pPr>
            <a:r>
              <a:rPr lang="en-US" altLang="en-US" b="1" dirty="0">
                <a:solidFill>
                  <a:schemeClr val="tx1"/>
                </a:solidFill>
                <a:effectLst>
                  <a:outerShdw blurRad="38100" dist="38100" dir="2700000" algn="tl">
                    <a:srgbClr val="000000">
                      <a:alpha val="43137"/>
                    </a:srgbClr>
                  </a:outerShdw>
                </a:effectLst>
                <a:ea typeface="Georgia" pitchFamily="18" charset="0"/>
              </a:rPr>
              <a:t>IWDS – Local LWIA &amp; LWIA 90 (State-Wide Grants)</a:t>
            </a:r>
          </a:p>
          <a:p>
            <a:pPr lvl="2"/>
            <a:r>
              <a:rPr lang="en-US" altLang="en-US" sz="1600" b="1" dirty="0">
                <a:solidFill>
                  <a:schemeClr val="tx1"/>
                </a:solidFill>
                <a:effectLst>
                  <a:outerShdw blurRad="38100" dist="38100" dir="2700000" algn="tl">
                    <a:srgbClr val="000000">
                      <a:alpha val="43137"/>
                    </a:srgbClr>
                  </a:outerShdw>
                </a:effectLst>
                <a:ea typeface="Georgia" pitchFamily="18" charset="0"/>
              </a:rPr>
              <a:t>System owned by DCEO</a:t>
            </a:r>
            <a:r>
              <a:rPr lang="en-US" altLang="en-US" sz="1200" b="1" dirty="0">
                <a:solidFill>
                  <a:schemeClr val="tx1"/>
                </a:solidFill>
                <a:effectLst>
                  <a:outerShdw blurRad="38100" dist="38100" dir="2700000" algn="tl">
                    <a:srgbClr val="000000">
                      <a:alpha val="43137"/>
                    </a:srgbClr>
                  </a:outerShdw>
                </a:effectLst>
                <a:ea typeface="Georgia" pitchFamily="18" charset="0"/>
              </a:rPr>
              <a:t>	</a:t>
            </a:r>
          </a:p>
          <a:p>
            <a:pPr marL="742950" indent="-457200">
              <a:buFont typeface="+mj-lt"/>
              <a:buAutoNum type="arabicPeriod"/>
            </a:pPr>
            <a:r>
              <a:rPr lang="en-US" altLang="en-US" b="1" dirty="0">
                <a:solidFill>
                  <a:schemeClr val="tx1"/>
                </a:solidFill>
                <a:effectLst>
                  <a:outerShdw blurRad="38100" dist="38100" dir="2700000" algn="tl">
                    <a:srgbClr val="000000">
                      <a:alpha val="43137"/>
                    </a:srgbClr>
                  </a:outerShdw>
                </a:effectLst>
                <a:ea typeface="Georgia" pitchFamily="18" charset="0"/>
              </a:rPr>
              <a:t>IBIS </a:t>
            </a:r>
          </a:p>
          <a:p>
            <a:pPr lvl="2"/>
            <a:r>
              <a:rPr lang="en-US" altLang="en-US" sz="1600" b="1" dirty="0">
                <a:solidFill>
                  <a:schemeClr val="tx1"/>
                </a:solidFill>
                <a:effectLst>
                  <a:outerShdw blurRad="38100" dist="38100" dir="2700000" algn="tl">
                    <a:srgbClr val="000000">
                      <a:alpha val="43137"/>
                    </a:srgbClr>
                  </a:outerShdw>
                </a:effectLst>
                <a:ea typeface="Georgia" pitchFamily="18" charset="0"/>
              </a:rPr>
              <a:t>System owned by IDES (IL Department of Employment Security)</a:t>
            </a:r>
          </a:p>
          <a:p>
            <a:pPr marL="742950" indent="-457200">
              <a:buFont typeface="+mj-lt"/>
              <a:buAutoNum type="arabicPeriod"/>
            </a:pPr>
            <a:r>
              <a:rPr lang="en-US" altLang="en-US" b="1" dirty="0">
                <a:solidFill>
                  <a:schemeClr val="tx1"/>
                </a:solidFill>
                <a:effectLst>
                  <a:outerShdw blurRad="38100" dist="38100" dir="2700000" algn="tl">
                    <a:srgbClr val="000000">
                      <a:alpha val="43137"/>
                    </a:srgbClr>
                  </a:outerShdw>
                </a:effectLst>
                <a:ea typeface="Georgia" pitchFamily="18" charset="0"/>
              </a:rPr>
              <a:t>IES</a:t>
            </a:r>
          </a:p>
          <a:p>
            <a:pPr lvl="2"/>
            <a:r>
              <a:rPr lang="en-US" sz="1600" b="1" dirty="0">
                <a:solidFill>
                  <a:schemeClr val="tx1"/>
                </a:solidFill>
                <a:effectLst>
                  <a:outerShdw blurRad="38100" dist="38100" dir="2700000" algn="tl">
                    <a:srgbClr val="000000">
                      <a:alpha val="43137"/>
                    </a:srgbClr>
                  </a:outerShdw>
                </a:effectLst>
              </a:rPr>
              <a:t>System jointly owned by HFS (IL Department of Healthcare and Family Services) and DHS (IL Department of Human Services)</a:t>
            </a:r>
          </a:p>
          <a:p>
            <a:pPr marL="0" indent="0">
              <a:buNone/>
            </a:pPr>
            <a:endParaRPr lang="en-US" dirty="0"/>
          </a:p>
        </p:txBody>
      </p:sp>
      <p:sp>
        <p:nvSpPr>
          <p:cNvPr id="4" name="Rectangle 3">
            <a:extLst>
              <a:ext uri="{FF2B5EF4-FFF2-40B4-BE49-F238E27FC236}">
                <a16:creationId xmlns:a16="http://schemas.microsoft.com/office/drawing/2014/main" id="{884D67A2-72D1-47F0-B381-BCAEDDBB93EC}"/>
              </a:ext>
            </a:extLst>
          </p:cNvPr>
          <p:cNvSpPr/>
          <p:nvPr/>
        </p:nvSpPr>
        <p:spPr>
          <a:xfrm>
            <a:off x="2685951" y="2003668"/>
            <a:ext cx="6572568"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Different Systems for User Access</a:t>
            </a:r>
          </a:p>
        </p:txBody>
      </p:sp>
      <p:sp>
        <p:nvSpPr>
          <p:cNvPr id="6" name="Slide Number Placeholder 5">
            <a:extLst>
              <a:ext uri="{FF2B5EF4-FFF2-40B4-BE49-F238E27FC236}">
                <a16:creationId xmlns:a16="http://schemas.microsoft.com/office/drawing/2014/main" id="{1A26F586-5050-4645-8125-0A060FBA95DA}"/>
              </a:ext>
            </a:extLst>
          </p:cNvPr>
          <p:cNvSpPr>
            <a:spLocks noGrp="1"/>
          </p:cNvSpPr>
          <p:nvPr>
            <p:ph type="sldNum" sz="quarter" idx="12"/>
          </p:nvPr>
        </p:nvSpPr>
        <p:spPr/>
        <p:txBody>
          <a:bodyPr/>
          <a:lstStyle/>
          <a:p>
            <a:fld id="{62E03C93-A8B5-5E4D-ADDE-FACFC10B3CD1}" type="slidenum">
              <a:rPr lang="en-US" smtClean="0"/>
              <a:pPr/>
              <a:t>4</a:t>
            </a:fld>
            <a:endParaRPr lang="en-US" dirty="0"/>
          </a:p>
        </p:txBody>
      </p:sp>
    </p:spTree>
    <p:extLst>
      <p:ext uri="{BB962C8B-B14F-4D97-AF65-F5344CB8AC3E}">
        <p14:creationId xmlns:p14="http://schemas.microsoft.com/office/powerpoint/2010/main" val="1527418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830997"/>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6AD47A4-BFAA-4449-BCC2-872B779B80A1}"/>
              </a:ext>
            </a:extLst>
          </p:cNvPr>
          <p:cNvPicPr>
            <a:picLocks noChangeAspect="1"/>
          </p:cNvPicPr>
          <p:nvPr/>
        </p:nvPicPr>
        <p:blipFill>
          <a:blip r:embed="rId2"/>
          <a:stretch>
            <a:fillRect/>
          </a:stretch>
        </p:blipFill>
        <p:spPr>
          <a:xfrm>
            <a:off x="1497330" y="3107222"/>
            <a:ext cx="8877300" cy="561667"/>
          </a:xfrm>
          <a:prstGeom prst="rect">
            <a:avLst/>
          </a:prstGeom>
        </p:spPr>
      </p:pic>
      <p:sp>
        <p:nvSpPr>
          <p:cNvPr id="5" name="Rectangle 4">
            <a:extLst>
              <a:ext uri="{FF2B5EF4-FFF2-40B4-BE49-F238E27FC236}">
                <a16:creationId xmlns:a16="http://schemas.microsoft.com/office/drawing/2014/main" id="{46FEB562-9EB4-4D69-B1C8-B23D5B6617D6}"/>
              </a:ext>
            </a:extLst>
          </p:cNvPr>
          <p:cNvSpPr/>
          <p:nvPr/>
        </p:nvSpPr>
        <p:spPr>
          <a:xfrm>
            <a:off x="304800" y="2568268"/>
            <a:ext cx="5989973" cy="646331"/>
          </a:xfrm>
          <a:prstGeom prst="rect">
            <a:avLst/>
          </a:prstGeom>
        </p:spPr>
        <p:txBody>
          <a:bodyPr wrap="non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RACF/IBIS PASSWORD RESETS:</a:t>
            </a:r>
          </a:p>
        </p:txBody>
      </p:sp>
      <p:sp>
        <p:nvSpPr>
          <p:cNvPr id="10" name="Slide Number Placeholder 9">
            <a:extLst>
              <a:ext uri="{FF2B5EF4-FFF2-40B4-BE49-F238E27FC236}">
                <a16:creationId xmlns:a16="http://schemas.microsoft.com/office/drawing/2014/main" id="{9B091557-8FD0-4A05-939F-21DBDC9BB373}"/>
              </a:ext>
            </a:extLst>
          </p:cNvPr>
          <p:cNvSpPr>
            <a:spLocks noGrp="1"/>
          </p:cNvSpPr>
          <p:nvPr>
            <p:ph type="sldNum" sz="quarter" idx="12"/>
          </p:nvPr>
        </p:nvSpPr>
        <p:spPr/>
        <p:txBody>
          <a:bodyPr/>
          <a:lstStyle/>
          <a:p>
            <a:fld id="{62E03C93-A8B5-5E4D-ADDE-FACFC10B3CD1}" type="slidenum">
              <a:rPr lang="en-US" smtClean="0"/>
              <a:pPr/>
              <a:t>40</a:t>
            </a:fld>
            <a:endParaRPr lang="en-US" dirty="0"/>
          </a:p>
        </p:txBody>
      </p:sp>
      <p:pic>
        <p:nvPicPr>
          <p:cNvPr id="11" name="Picture 10">
            <a:extLst>
              <a:ext uri="{FF2B5EF4-FFF2-40B4-BE49-F238E27FC236}">
                <a16:creationId xmlns:a16="http://schemas.microsoft.com/office/drawing/2014/main" id="{A6310B0A-027A-54D9-A5CD-EBA8C69362B0}"/>
              </a:ext>
            </a:extLst>
          </p:cNvPr>
          <p:cNvPicPr>
            <a:picLocks noChangeAspect="1"/>
          </p:cNvPicPr>
          <p:nvPr/>
        </p:nvPicPr>
        <p:blipFill>
          <a:blip r:embed="rId3"/>
          <a:stretch>
            <a:fillRect/>
          </a:stretch>
        </p:blipFill>
        <p:spPr>
          <a:xfrm>
            <a:off x="130162" y="4072379"/>
            <a:ext cx="3669805" cy="1954570"/>
          </a:xfrm>
          <a:prstGeom prst="rect">
            <a:avLst/>
          </a:prstGeom>
        </p:spPr>
      </p:pic>
      <p:pic>
        <p:nvPicPr>
          <p:cNvPr id="9" name="Picture 8">
            <a:extLst>
              <a:ext uri="{FF2B5EF4-FFF2-40B4-BE49-F238E27FC236}">
                <a16:creationId xmlns:a16="http://schemas.microsoft.com/office/drawing/2014/main" id="{E0C2D039-1EBB-2409-F2B8-B0AF67A4C9D7}"/>
              </a:ext>
            </a:extLst>
          </p:cNvPr>
          <p:cNvPicPr>
            <a:picLocks noChangeAspect="1"/>
          </p:cNvPicPr>
          <p:nvPr/>
        </p:nvPicPr>
        <p:blipFill>
          <a:blip r:embed="rId4"/>
          <a:stretch>
            <a:fillRect/>
          </a:stretch>
        </p:blipFill>
        <p:spPr>
          <a:xfrm>
            <a:off x="3665995" y="4201719"/>
            <a:ext cx="7368560" cy="1558058"/>
          </a:xfrm>
          <a:prstGeom prst="rect">
            <a:avLst/>
          </a:prstGeom>
        </p:spPr>
      </p:pic>
    </p:spTree>
    <p:extLst>
      <p:ext uri="{BB962C8B-B14F-4D97-AF65-F5344CB8AC3E}">
        <p14:creationId xmlns:p14="http://schemas.microsoft.com/office/powerpoint/2010/main" val="30226211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830997"/>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6AD47A4-BFAA-4449-BCC2-872B779B80A1}"/>
              </a:ext>
            </a:extLst>
          </p:cNvPr>
          <p:cNvPicPr>
            <a:picLocks noChangeAspect="1"/>
          </p:cNvPicPr>
          <p:nvPr/>
        </p:nvPicPr>
        <p:blipFill>
          <a:blip r:embed="rId2"/>
          <a:stretch>
            <a:fillRect/>
          </a:stretch>
        </p:blipFill>
        <p:spPr>
          <a:xfrm>
            <a:off x="1497330" y="3107222"/>
            <a:ext cx="8877300" cy="561667"/>
          </a:xfrm>
          <a:prstGeom prst="rect">
            <a:avLst/>
          </a:prstGeom>
        </p:spPr>
      </p:pic>
      <p:sp>
        <p:nvSpPr>
          <p:cNvPr id="5" name="Rectangle 4">
            <a:extLst>
              <a:ext uri="{FF2B5EF4-FFF2-40B4-BE49-F238E27FC236}">
                <a16:creationId xmlns:a16="http://schemas.microsoft.com/office/drawing/2014/main" id="{46FEB562-9EB4-4D69-B1C8-B23D5B6617D6}"/>
              </a:ext>
            </a:extLst>
          </p:cNvPr>
          <p:cNvSpPr/>
          <p:nvPr/>
        </p:nvSpPr>
        <p:spPr>
          <a:xfrm>
            <a:off x="304800" y="2568268"/>
            <a:ext cx="5989973" cy="646331"/>
          </a:xfrm>
          <a:prstGeom prst="rect">
            <a:avLst/>
          </a:prstGeom>
        </p:spPr>
        <p:txBody>
          <a:bodyPr wrap="non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RACF/IBIS PASSWORD RESETS:</a:t>
            </a:r>
          </a:p>
        </p:txBody>
      </p:sp>
      <p:sp>
        <p:nvSpPr>
          <p:cNvPr id="10" name="Slide Number Placeholder 9">
            <a:extLst>
              <a:ext uri="{FF2B5EF4-FFF2-40B4-BE49-F238E27FC236}">
                <a16:creationId xmlns:a16="http://schemas.microsoft.com/office/drawing/2014/main" id="{9B091557-8FD0-4A05-939F-21DBDC9BB373}"/>
              </a:ext>
            </a:extLst>
          </p:cNvPr>
          <p:cNvSpPr>
            <a:spLocks noGrp="1"/>
          </p:cNvSpPr>
          <p:nvPr>
            <p:ph type="sldNum" sz="quarter" idx="12"/>
          </p:nvPr>
        </p:nvSpPr>
        <p:spPr/>
        <p:txBody>
          <a:bodyPr/>
          <a:lstStyle/>
          <a:p>
            <a:fld id="{62E03C93-A8B5-5E4D-ADDE-FACFC10B3CD1}" type="slidenum">
              <a:rPr lang="en-US" smtClean="0"/>
              <a:pPr/>
              <a:t>41</a:t>
            </a:fld>
            <a:endParaRPr lang="en-US" dirty="0"/>
          </a:p>
        </p:txBody>
      </p:sp>
      <p:pic>
        <p:nvPicPr>
          <p:cNvPr id="11" name="Picture 10">
            <a:extLst>
              <a:ext uri="{FF2B5EF4-FFF2-40B4-BE49-F238E27FC236}">
                <a16:creationId xmlns:a16="http://schemas.microsoft.com/office/drawing/2014/main" id="{A6310B0A-027A-54D9-A5CD-EBA8C69362B0}"/>
              </a:ext>
            </a:extLst>
          </p:cNvPr>
          <p:cNvPicPr>
            <a:picLocks noChangeAspect="1"/>
          </p:cNvPicPr>
          <p:nvPr/>
        </p:nvPicPr>
        <p:blipFill>
          <a:blip r:embed="rId3"/>
          <a:stretch>
            <a:fillRect/>
          </a:stretch>
        </p:blipFill>
        <p:spPr>
          <a:xfrm>
            <a:off x="130162" y="4072379"/>
            <a:ext cx="3669805" cy="1954570"/>
          </a:xfrm>
          <a:prstGeom prst="rect">
            <a:avLst/>
          </a:prstGeom>
        </p:spPr>
      </p:pic>
      <p:sp>
        <p:nvSpPr>
          <p:cNvPr id="6" name="Rectangle 5">
            <a:extLst>
              <a:ext uri="{FF2B5EF4-FFF2-40B4-BE49-F238E27FC236}">
                <a16:creationId xmlns:a16="http://schemas.microsoft.com/office/drawing/2014/main" id="{B469FD6B-6299-288E-A9E8-89999CB9BF69}"/>
              </a:ext>
            </a:extLst>
          </p:cNvPr>
          <p:cNvSpPr/>
          <p:nvPr/>
        </p:nvSpPr>
        <p:spPr>
          <a:xfrm>
            <a:off x="3440784" y="3745888"/>
            <a:ext cx="7720552" cy="2862322"/>
          </a:xfrm>
          <a:prstGeom prst="rect">
            <a:avLst/>
          </a:prstGeom>
        </p:spPr>
        <p:txBody>
          <a:bodyPr wrap="square">
            <a:spAutoFit/>
          </a:bodyPr>
          <a:lstStyle/>
          <a:p>
            <a:pPr marL="182880"/>
            <a:r>
              <a:rPr lang="en-US" sz="2000" dirty="0">
                <a:latin typeface="Calibri" panose="020F0502020204030204" pitchFamily="34" charset="0"/>
                <a:ea typeface="Calibri" panose="020F0502020204030204" pitchFamily="34" charset="0"/>
                <a:cs typeface="Times New Roman" panose="02020603050405020304" pitchFamily="18" charset="0"/>
              </a:rPr>
              <a:t>Common Errors by IBIS users resetting passwords:</a:t>
            </a:r>
          </a:p>
          <a:p>
            <a:pPr marL="640080" indent="-457200">
              <a:buAutoNum type="arabicParenR"/>
            </a:pPr>
            <a:r>
              <a:rPr lang="en-US" sz="2000" dirty="0">
                <a:latin typeface="Calibri" panose="020F0502020204030204" pitchFamily="34" charset="0"/>
                <a:ea typeface="Calibri" panose="020F0502020204030204" pitchFamily="34" charset="0"/>
                <a:cs typeface="Times New Roman" panose="02020603050405020304" pitchFamily="18" charset="0"/>
              </a:rPr>
              <a:t>They try to do the reset on the IBIS website instead of </a:t>
            </a:r>
            <a:r>
              <a:rPr lang="en-US" sz="2000" dirty="0" err="1">
                <a:latin typeface="Calibri" panose="020F0502020204030204" pitchFamily="34" charset="0"/>
                <a:ea typeface="Calibri" panose="020F0502020204030204" pitchFamily="34" charset="0"/>
                <a:cs typeface="Times New Roman" panose="02020603050405020304" pitchFamily="18" charset="0"/>
              </a:rPr>
              <a:t>neonweb</a:t>
            </a:r>
            <a:r>
              <a:rPr lang="en-US" sz="2000" dirty="0">
                <a:latin typeface="Calibri" panose="020F0502020204030204" pitchFamily="34" charset="0"/>
                <a:ea typeface="Calibri" panose="020F0502020204030204" pitchFamily="34" charset="0"/>
                <a:cs typeface="Times New Roman" panose="02020603050405020304" pitchFamily="18" charset="0"/>
              </a:rPr>
              <a:t>.</a:t>
            </a:r>
          </a:p>
          <a:p>
            <a:pPr marL="640080" indent="-457200">
              <a:buAutoNum type="arabicParenR"/>
            </a:pPr>
            <a:r>
              <a:rPr lang="en-US" sz="2000" dirty="0">
                <a:latin typeface="Calibri" panose="020F0502020204030204" pitchFamily="34" charset="0"/>
                <a:ea typeface="Calibri" panose="020F0502020204030204" pitchFamily="34" charset="0"/>
                <a:cs typeface="Times New Roman" panose="02020603050405020304" pitchFamily="18" charset="0"/>
              </a:rPr>
              <a:t>They use a browser other than Microsoft Edge.</a:t>
            </a:r>
          </a:p>
          <a:p>
            <a:pPr marL="640080" indent="-457200">
              <a:buAutoNum type="arabicParenR"/>
            </a:pPr>
            <a:r>
              <a:rPr lang="en-US" sz="2000" dirty="0">
                <a:latin typeface="Calibri" panose="020F0502020204030204" pitchFamily="34" charset="0"/>
                <a:ea typeface="Calibri" panose="020F0502020204030204" pitchFamily="34" charset="0"/>
                <a:cs typeface="Times New Roman" panose="02020603050405020304" pitchFamily="18" charset="0"/>
              </a:rPr>
              <a:t>They try to use their previous password in the OLD Password field instead of the temporary password they were just issued.</a:t>
            </a:r>
          </a:p>
          <a:p>
            <a:pPr marL="640080" indent="-457200">
              <a:buAutoNum type="arabicParenR"/>
            </a:pPr>
            <a:r>
              <a:rPr lang="en-US" sz="2000" dirty="0">
                <a:latin typeface="Calibri" panose="020F0502020204030204" pitchFamily="34" charset="0"/>
                <a:ea typeface="Calibri" panose="020F0502020204030204" pitchFamily="34" charset="0"/>
                <a:cs typeface="Times New Roman" panose="02020603050405020304" pitchFamily="18" charset="0"/>
              </a:rPr>
              <a:t>They don’t bother to read the password instructions.  Most common issue is either not using one of the 3 symbols </a:t>
            </a:r>
            <a:r>
              <a:rPr lang="en-US" sz="20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 @ </a:t>
            </a:r>
            <a:r>
              <a:rPr lang="en-US" sz="2000" dirty="0">
                <a:latin typeface="Calibri" panose="020F0502020204030204" pitchFamily="34" charset="0"/>
                <a:ea typeface="Calibri" panose="020F0502020204030204" pitchFamily="34" charset="0"/>
                <a:cs typeface="Times New Roman" panose="02020603050405020304" pitchFamily="18" charset="0"/>
              </a:rPr>
              <a:t>or they try to use a symbol other than </a:t>
            </a:r>
            <a:r>
              <a:rPr lang="en-US" sz="2000"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 $ @ </a:t>
            </a:r>
            <a:r>
              <a:rPr lang="en-US" sz="2000" dirty="0">
                <a:latin typeface="Calibri" panose="020F0502020204030204" pitchFamily="34" charset="0"/>
                <a:ea typeface="Calibri" panose="020F0502020204030204" pitchFamily="34" charset="0"/>
                <a:cs typeface="Times New Roman" panose="02020603050405020304" pitchFamily="18" charset="0"/>
              </a:rPr>
              <a:t>in the new password.</a:t>
            </a:r>
          </a:p>
          <a:p>
            <a:pPr marL="640080" indent="-457200">
              <a:buAutoNum type="arabicParenR"/>
            </a:pPr>
            <a:endParaRPr lang="en-US" sz="2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71875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830997"/>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6AD47A4-BFAA-4449-BCC2-872B779B80A1}"/>
              </a:ext>
            </a:extLst>
          </p:cNvPr>
          <p:cNvPicPr>
            <a:picLocks noChangeAspect="1"/>
          </p:cNvPicPr>
          <p:nvPr/>
        </p:nvPicPr>
        <p:blipFill>
          <a:blip r:embed="rId2"/>
          <a:stretch>
            <a:fillRect/>
          </a:stretch>
        </p:blipFill>
        <p:spPr>
          <a:xfrm>
            <a:off x="1497330" y="3107222"/>
            <a:ext cx="8877300" cy="561667"/>
          </a:xfrm>
          <a:prstGeom prst="rect">
            <a:avLst/>
          </a:prstGeom>
        </p:spPr>
      </p:pic>
      <p:sp>
        <p:nvSpPr>
          <p:cNvPr id="5" name="Rectangle 4">
            <a:extLst>
              <a:ext uri="{FF2B5EF4-FFF2-40B4-BE49-F238E27FC236}">
                <a16:creationId xmlns:a16="http://schemas.microsoft.com/office/drawing/2014/main" id="{46FEB562-9EB4-4D69-B1C8-B23D5B6617D6}"/>
              </a:ext>
            </a:extLst>
          </p:cNvPr>
          <p:cNvSpPr/>
          <p:nvPr/>
        </p:nvSpPr>
        <p:spPr>
          <a:xfrm>
            <a:off x="304800" y="2568268"/>
            <a:ext cx="5989973" cy="646331"/>
          </a:xfrm>
          <a:prstGeom prst="rect">
            <a:avLst/>
          </a:prstGeom>
        </p:spPr>
        <p:txBody>
          <a:bodyPr wrap="non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RACF/IBIS PASSWORD RESETS:</a:t>
            </a:r>
          </a:p>
        </p:txBody>
      </p:sp>
      <p:sp>
        <p:nvSpPr>
          <p:cNvPr id="10" name="Slide Number Placeholder 9">
            <a:extLst>
              <a:ext uri="{FF2B5EF4-FFF2-40B4-BE49-F238E27FC236}">
                <a16:creationId xmlns:a16="http://schemas.microsoft.com/office/drawing/2014/main" id="{9B091557-8FD0-4A05-939F-21DBDC9BB373}"/>
              </a:ext>
            </a:extLst>
          </p:cNvPr>
          <p:cNvSpPr>
            <a:spLocks noGrp="1"/>
          </p:cNvSpPr>
          <p:nvPr>
            <p:ph type="sldNum" sz="quarter" idx="12"/>
          </p:nvPr>
        </p:nvSpPr>
        <p:spPr/>
        <p:txBody>
          <a:bodyPr/>
          <a:lstStyle/>
          <a:p>
            <a:fld id="{62E03C93-A8B5-5E4D-ADDE-FACFC10B3CD1}" type="slidenum">
              <a:rPr lang="en-US" smtClean="0"/>
              <a:pPr/>
              <a:t>42</a:t>
            </a:fld>
            <a:endParaRPr lang="en-US" dirty="0"/>
          </a:p>
        </p:txBody>
      </p:sp>
      <p:pic>
        <p:nvPicPr>
          <p:cNvPr id="11" name="Picture 10">
            <a:extLst>
              <a:ext uri="{FF2B5EF4-FFF2-40B4-BE49-F238E27FC236}">
                <a16:creationId xmlns:a16="http://schemas.microsoft.com/office/drawing/2014/main" id="{A6310B0A-027A-54D9-A5CD-EBA8C69362B0}"/>
              </a:ext>
            </a:extLst>
          </p:cNvPr>
          <p:cNvPicPr>
            <a:picLocks noChangeAspect="1"/>
          </p:cNvPicPr>
          <p:nvPr/>
        </p:nvPicPr>
        <p:blipFill>
          <a:blip r:embed="rId3"/>
          <a:stretch>
            <a:fillRect/>
          </a:stretch>
        </p:blipFill>
        <p:spPr>
          <a:xfrm>
            <a:off x="130162" y="4072379"/>
            <a:ext cx="3669805" cy="1954570"/>
          </a:xfrm>
          <a:prstGeom prst="rect">
            <a:avLst/>
          </a:prstGeom>
        </p:spPr>
      </p:pic>
      <p:sp>
        <p:nvSpPr>
          <p:cNvPr id="6" name="Rectangle 5">
            <a:extLst>
              <a:ext uri="{FF2B5EF4-FFF2-40B4-BE49-F238E27FC236}">
                <a16:creationId xmlns:a16="http://schemas.microsoft.com/office/drawing/2014/main" id="{B469FD6B-6299-288E-A9E8-89999CB9BF69}"/>
              </a:ext>
            </a:extLst>
          </p:cNvPr>
          <p:cNvSpPr/>
          <p:nvPr/>
        </p:nvSpPr>
        <p:spPr>
          <a:xfrm>
            <a:off x="4157220" y="3745888"/>
            <a:ext cx="7004115" cy="2862322"/>
          </a:xfrm>
          <a:prstGeom prst="rect">
            <a:avLst/>
          </a:prstGeom>
        </p:spPr>
        <p:txBody>
          <a:bodyPr wrap="square">
            <a:spAutoFit/>
          </a:bodyPr>
          <a:lstStyle/>
          <a:p>
            <a:pPr marL="182880"/>
            <a:r>
              <a:rPr lang="en-US" sz="2000" dirty="0">
                <a:latin typeface="Calibri" panose="020F0502020204030204" pitchFamily="34" charset="0"/>
                <a:ea typeface="Calibri" panose="020F0502020204030204" pitchFamily="34" charset="0"/>
                <a:cs typeface="Times New Roman" panose="02020603050405020304" pitchFamily="18" charset="0"/>
              </a:rPr>
              <a:t>If contacting OET with a problem with the accessing IBIS, please include a screen shot of the error and what screen the user is on.  </a:t>
            </a:r>
          </a:p>
          <a:p>
            <a:pPr marL="18288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82880"/>
            <a:r>
              <a:rPr lang="en-US" sz="2000" dirty="0">
                <a:latin typeface="Calibri" panose="020F0502020204030204" pitchFamily="34" charset="0"/>
                <a:ea typeface="Calibri" panose="020F0502020204030204" pitchFamily="34" charset="0"/>
                <a:cs typeface="Times New Roman" panose="02020603050405020304" pitchFamily="18" charset="0"/>
              </a:rPr>
              <a:t>That can speed up the process of elimination of what might be causing the error.</a:t>
            </a:r>
          </a:p>
          <a:p>
            <a:pPr marL="18288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182880"/>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640080" indent="-457200">
              <a:buAutoNum type="arabicParenR"/>
            </a:pPr>
            <a:endParaRPr lang="en-US" sz="2000" dirty="0">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63031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830997"/>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B6AD47A4-BFAA-4449-BCC2-872B779B80A1}"/>
              </a:ext>
            </a:extLst>
          </p:cNvPr>
          <p:cNvPicPr>
            <a:picLocks noChangeAspect="1"/>
          </p:cNvPicPr>
          <p:nvPr/>
        </p:nvPicPr>
        <p:blipFill>
          <a:blip r:embed="rId2"/>
          <a:stretch>
            <a:fillRect/>
          </a:stretch>
        </p:blipFill>
        <p:spPr>
          <a:xfrm>
            <a:off x="1497330" y="3107222"/>
            <a:ext cx="8877300" cy="561667"/>
          </a:xfrm>
          <a:prstGeom prst="rect">
            <a:avLst/>
          </a:prstGeom>
        </p:spPr>
      </p:pic>
      <p:sp>
        <p:nvSpPr>
          <p:cNvPr id="5" name="Rectangle 4">
            <a:extLst>
              <a:ext uri="{FF2B5EF4-FFF2-40B4-BE49-F238E27FC236}">
                <a16:creationId xmlns:a16="http://schemas.microsoft.com/office/drawing/2014/main" id="{46FEB562-9EB4-4D69-B1C8-B23D5B6617D6}"/>
              </a:ext>
            </a:extLst>
          </p:cNvPr>
          <p:cNvSpPr/>
          <p:nvPr/>
        </p:nvSpPr>
        <p:spPr>
          <a:xfrm>
            <a:off x="304800" y="2568268"/>
            <a:ext cx="5989973" cy="646331"/>
          </a:xfrm>
          <a:prstGeom prst="rect">
            <a:avLst/>
          </a:prstGeom>
        </p:spPr>
        <p:txBody>
          <a:bodyPr wrap="non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RACF/IBIS PASSWORD RESETS:</a:t>
            </a:r>
          </a:p>
        </p:txBody>
      </p:sp>
      <p:sp>
        <p:nvSpPr>
          <p:cNvPr id="10" name="Slide Number Placeholder 9">
            <a:extLst>
              <a:ext uri="{FF2B5EF4-FFF2-40B4-BE49-F238E27FC236}">
                <a16:creationId xmlns:a16="http://schemas.microsoft.com/office/drawing/2014/main" id="{9B091557-8FD0-4A05-939F-21DBDC9BB373}"/>
              </a:ext>
            </a:extLst>
          </p:cNvPr>
          <p:cNvSpPr>
            <a:spLocks noGrp="1"/>
          </p:cNvSpPr>
          <p:nvPr>
            <p:ph type="sldNum" sz="quarter" idx="12"/>
          </p:nvPr>
        </p:nvSpPr>
        <p:spPr/>
        <p:txBody>
          <a:bodyPr/>
          <a:lstStyle/>
          <a:p>
            <a:fld id="{62E03C93-A8B5-5E4D-ADDE-FACFC10B3CD1}" type="slidenum">
              <a:rPr lang="en-US" smtClean="0"/>
              <a:pPr/>
              <a:t>43</a:t>
            </a:fld>
            <a:endParaRPr lang="en-US" dirty="0"/>
          </a:p>
        </p:txBody>
      </p:sp>
      <p:pic>
        <p:nvPicPr>
          <p:cNvPr id="11" name="Picture 10">
            <a:extLst>
              <a:ext uri="{FF2B5EF4-FFF2-40B4-BE49-F238E27FC236}">
                <a16:creationId xmlns:a16="http://schemas.microsoft.com/office/drawing/2014/main" id="{A6310B0A-027A-54D9-A5CD-EBA8C69362B0}"/>
              </a:ext>
            </a:extLst>
          </p:cNvPr>
          <p:cNvPicPr>
            <a:picLocks noChangeAspect="1"/>
          </p:cNvPicPr>
          <p:nvPr/>
        </p:nvPicPr>
        <p:blipFill>
          <a:blip r:embed="rId3"/>
          <a:stretch>
            <a:fillRect/>
          </a:stretch>
        </p:blipFill>
        <p:spPr>
          <a:xfrm>
            <a:off x="130162" y="4072379"/>
            <a:ext cx="3669805" cy="1954570"/>
          </a:xfrm>
          <a:prstGeom prst="rect">
            <a:avLst/>
          </a:prstGeom>
        </p:spPr>
      </p:pic>
      <p:pic>
        <p:nvPicPr>
          <p:cNvPr id="9" name="Picture 8">
            <a:extLst>
              <a:ext uri="{FF2B5EF4-FFF2-40B4-BE49-F238E27FC236}">
                <a16:creationId xmlns:a16="http://schemas.microsoft.com/office/drawing/2014/main" id="{E0C2D039-1EBB-2409-F2B8-B0AF67A4C9D7}"/>
              </a:ext>
            </a:extLst>
          </p:cNvPr>
          <p:cNvPicPr>
            <a:picLocks noChangeAspect="1"/>
          </p:cNvPicPr>
          <p:nvPr/>
        </p:nvPicPr>
        <p:blipFill>
          <a:blip r:embed="rId4"/>
          <a:stretch>
            <a:fillRect/>
          </a:stretch>
        </p:blipFill>
        <p:spPr>
          <a:xfrm>
            <a:off x="3665995" y="4201719"/>
            <a:ext cx="7368560" cy="1558058"/>
          </a:xfrm>
          <a:prstGeom prst="rect">
            <a:avLst/>
          </a:prstGeom>
        </p:spPr>
      </p:pic>
    </p:spTree>
    <p:extLst>
      <p:ext uri="{BB962C8B-B14F-4D97-AF65-F5344CB8AC3E}">
        <p14:creationId xmlns:p14="http://schemas.microsoft.com/office/powerpoint/2010/main" val="10531514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IBIS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730362"/>
            <a:ext cx="11262360" cy="3016210"/>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DEACTIVATING IBIS USERS:</a:t>
            </a:r>
          </a:p>
          <a:p>
            <a:pPr marL="274320"/>
            <a:r>
              <a:rPr lang="en-US" sz="2200" dirty="0">
                <a:latin typeface="Calibri" panose="020F0502020204030204" pitchFamily="34" charset="0"/>
                <a:ea typeface="Calibri" panose="020F0502020204030204" pitchFamily="34" charset="0"/>
                <a:cs typeface="Times New Roman" panose="02020603050405020304" pitchFamily="18" charset="0"/>
              </a:rPr>
              <a:t>If the IBIS user needs their access disabled, email the IBIS Coordinator at OET.  The IBIS Coordinator will create the deactivation request forms and submit them to the DCEO RACF Security Group once per </a:t>
            </a:r>
            <a:r>
              <a:rPr lang="en-US" sz="2200" dirty="0">
                <a:latin typeface="Calibri" panose="020F0502020204030204" pitchFamily="34" charset="0"/>
                <a:cs typeface="Times New Roman" panose="02020603050405020304" pitchFamily="18" charset="0"/>
              </a:rPr>
              <a:t>week. </a:t>
            </a:r>
          </a:p>
          <a:p>
            <a:pPr marL="274320"/>
            <a:endParaRPr lang="en-US" sz="2200" dirty="0">
              <a:latin typeface="Calibri" panose="020F0502020204030204" pitchFamily="34" charset="0"/>
              <a:cs typeface="Times New Roman" panose="02020603050405020304" pitchFamily="18" charset="0"/>
            </a:endParaRPr>
          </a:p>
          <a:p>
            <a:pPr marL="274320"/>
            <a:r>
              <a:rPr lang="en-US" sz="2200" dirty="0">
                <a:latin typeface="Calibri" panose="020F0502020204030204" pitchFamily="34" charset="0"/>
                <a:cs typeface="Times New Roman" panose="02020603050405020304" pitchFamily="18" charset="0"/>
              </a:rPr>
              <a:t>If a LWIA employee leaves your employment, the LWIA </a:t>
            </a:r>
            <a:r>
              <a:rPr lang="en-US" sz="2200" b="1" u="sng" dirty="0">
                <a:latin typeface="Calibri" panose="020F0502020204030204" pitchFamily="34" charset="0"/>
                <a:cs typeface="Times New Roman" panose="02020603050405020304" pitchFamily="18" charset="0"/>
              </a:rPr>
              <a:t>must </a:t>
            </a:r>
            <a:r>
              <a:rPr lang="en-US" sz="2200" dirty="0">
                <a:latin typeface="Calibri" panose="020F0502020204030204" pitchFamily="34" charset="0"/>
                <a:cs typeface="Times New Roman" panose="02020603050405020304" pitchFamily="18" charset="0"/>
              </a:rPr>
              <a:t>notify the IBIS Coordinator and  SDA Liaison as soon as possible.  It could be a violation of the data sharing agreement if a user accessed IBIS who was no longer employed by your LWIA.  </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426867C2-2F97-40C5-BAD7-6A21C0861096}"/>
              </a:ext>
            </a:extLst>
          </p:cNvPr>
          <p:cNvSpPr>
            <a:spLocks noGrp="1"/>
          </p:cNvSpPr>
          <p:nvPr>
            <p:ph type="sldNum" sz="quarter" idx="12"/>
          </p:nvPr>
        </p:nvSpPr>
        <p:spPr/>
        <p:txBody>
          <a:bodyPr/>
          <a:lstStyle/>
          <a:p>
            <a:fld id="{62E03C93-A8B5-5E4D-ADDE-FACFC10B3CD1}" type="slidenum">
              <a:rPr lang="en-US" smtClean="0"/>
              <a:pPr/>
              <a:t>44</a:t>
            </a:fld>
            <a:endParaRPr lang="en-US" dirty="0"/>
          </a:p>
        </p:txBody>
      </p:sp>
    </p:spTree>
    <p:extLst>
      <p:ext uri="{BB962C8B-B14F-4D97-AF65-F5344CB8AC3E}">
        <p14:creationId xmlns:p14="http://schemas.microsoft.com/office/powerpoint/2010/main" val="212803709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2118167"/>
            <a:ext cx="10515600" cy="561049"/>
          </a:xfrm>
        </p:spPr>
        <p:txBody>
          <a:bodyPr>
            <a:normAutofit fontScale="92500" lnSpcReduction="10000"/>
          </a:bodyPr>
          <a:lstStyle/>
          <a:p>
            <a:pPr marL="0" indent="0" algn="ctr">
              <a:buNone/>
            </a:pPr>
            <a:r>
              <a:rPr lang="en-US" sz="3900" b="1" dirty="0">
                <a:solidFill>
                  <a:srgbClr val="002060"/>
                </a:solidFill>
                <a:effectLst>
                  <a:outerShdw blurRad="38100" dist="38100" dir="2700000" algn="tl">
                    <a:srgbClr val="000000">
                      <a:alpha val="43137"/>
                    </a:srgbClr>
                  </a:outerShdw>
                </a:effectLst>
                <a:cs typeface="Traditional Arabic" panose="02020603050405020304" pitchFamily="18" charset="-78"/>
              </a:rPr>
              <a:t>IES</a:t>
            </a:r>
          </a:p>
          <a:p>
            <a:pPr marL="0" indent="0">
              <a:buNone/>
            </a:pPr>
            <a:endParaRPr lang="en-US" dirty="0"/>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4A328E54-3029-467E-83C8-22AC82C3F745}"/>
              </a:ext>
            </a:extLst>
          </p:cNvPr>
          <p:cNvSpPr/>
          <p:nvPr/>
        </p:nvSpPr>
        <p:spPr>
          <a:xfrm>
            <a:off x="304800" y="2690337"/>
            <a:ext cx="11337851" cy="3785652"/>
          </a:xfrm>
          <a:prstGeom prst="rect">
            <a:avLst/>
          </a:prstGeom>
        </p:spPr>
        <p:txBody>
          <a:bodyPr wrap="square">
            <a:spAutoFit/>
          </a:bodyPr>
          <a:lstStyle/>
          <a:p>
            <a:pPr marL="228600"/>
            <a:r>
              <a:rPr lang="en-US" sz="2400" dirty="0"/>
              <a:t>IES (Integrated Eligibility System) is a computer based public benefits application and management system.  It is a joint initiative by HFS (Illinois Department of Healthcare and Family Services) and DHS (Illinois Department of Human Services) where users can view client eligibility information.  Users will be able to see all benefits (Medical, SNAP, TANF) for at least the last 12 months, earned and unearned income used to determine benefit eligibility, client notices, dates, and family members included in the case.  </a:t>
            </a:r>
          </a:p>
          <a:p>
            <a:pPr marL="228600"/>
            <a:endParaRPr lang="en-US" sz="2400" dirty="0"/>
          </a:p>
          <a:p>
            <a:pPr marL="228600"/>
            <a:r>
              <a:rPr lang="en-US" sz="2400" dirty="0"/>
              <a:t>IES access is granted to LWIAs as a Subcontractor to OET through a Shared Data Agreement between DCEO and DHS.  If you have any questions regarding your Agency’s access to the IES system, please contact the SDA Liaison.</a:t>
            </a:r>
          </a:p>
        </p:txBody>
      </p:sp>
      <p:sp>
        <p:nvSpPr>
          <p:cNvPr id="6" name="Slide Number Placeholder 5">
            <a:extLst>
              <a:ext uri="{FF2B5EF4-FFF2-40B4-BE49-F238E27FC236}">
                <a16:creationId xmlns:a16="http://schemas.microsoft.com/office/drawing/2014/main" id="{5D43CA99-08C2-4631-9345-E33BF50F4B77}"/>
              </a:ext>
            </a:extLst>
          </p:cNvPr>
          <p:cNvSpPr>
            <a:spLocks noGrp="1"/>
          </p:cNvSpPr>
          <p:nvPr>
            <p:ph type="sldNum" sz="quarter" idx="12"/>
          </p:nvPr>
        </p:nvSpPr>
        <p:spPr/>
        <p:txBody>
          <a:bodyPr/>
          <a:lstStyle/>
          <a:p>
            <a:fld id="{62E03C93-A8B5-5E4D-ADDE-FACFC10B3CD1}" type="slidenum">
              <a:rPr lang="en-US" smtClean="0"/>
              <a:pPr/>
              <a:t>45</a:t>
            </a:fld>
            <a:endParaRPr lang="en-US" dirty="0"/>
          </a:p>
        </p:txBody>
      </p:sp>
    </p:spTree>
    <p:extLst>
      <p:ext uri="{BB962C8B-B14F-4D97-AF65-F5344CB8AC3E}">
        <p14:creationId xmlns:p14="http://schemas.microsoft.com/office/powerpoint/2010/main" val="41292841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39E73A7-D99E-402D-811D-C88C71550545}"/>
              </a:ext>
            </a:extLst>
          </p:cNvPr>
          <p:cNvSpPr/>
          <p:nvPr/>
        </p:nvSpPr>
        <p:spPr>
          <a:xfrm>
            <a:off x="196948" y="3129690"/>
            <a:ext cx="11690252" cy="3046988"/>
          </a:xfrm>
          <a:prstGeom prst="rect">
            <a:avLst/>
          </a:prstGeom>
        </p:spPr>
        <p:txBody>
          <a:bodyPr wrap="square">
            <a:spAutoFit/>
          </a:bodyPr>
          <a:lstStyle/>
          <a:p>
            <a:pPr marL="228600"/>
            <a:r>
              <a:rPr lang="en-US" sz="2400" dirty="0">
                <a:latin typeface="Calibri" panose="020F0502020204030204" pitchFamily="34" charset="0"/>
                <a:ea typeface="Calibri" panose="020F0502020204030204" pitchFamily="34" charset="0"/>
                <a:cs typeface="Times New Roman" panose="02020603050405020304" pitchFamily="18" charset="0"/>
              </a:rPr>
              <a:t>IES has slightly different rules to the Local System Administrator.</a:t>
            </a:r>
          </a:p>
          <a:p>
            <a:pPr marL="228600"/>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400" dirty="0">
                <a:latin typeface="Calibri" panose="020F0502020204030204" pitchFamily="34" charset="0"/>
                <a:ea typeface="Calibri" panose="020F0502020204030204" pitchFamily="34" charset="0"/>
                <a:cs typeface="Times New Roman" panose="02020603050405020304" pitchFamily="18" charset="0"/>
              </a:rPr>
              <a:t>IES has </a:t>
            </a:r>
            <a:r>
              <a:rPr lang="en-US" sz="2400" dirty="0">
                <a:latin typeface="Calibri" panose="020F0502020204030204" pitchFamily="34" charset="0"/>
                <a:cs typeface="Times New Roman" panose="02020603050405020304" pitchFamily="18" charset="0"/>
              </a:rPr>
              <a:t>designated Agency Security Administrators or ASAs, and each LWIA is required to have 2 ASAs assigned.</a:t>
            </a:r>
          </a:p>
          <a:p>
            <a:pPr marL="228600"/>
            <a:endParaRPr lang="en-US" sz="2400" dirty="0">
              <a:latin typeface="Calibri" panose="020F0502020204030204" pitchFamily="34" charset="0"/>
              <a:cs typeface="Times New Roman" panose="02020603050405020304" pitchFamily="18" charset="0"/>
            </a:endParaRPr>
          </a:p>
          <a:p>
            <a:pPr marL="228600"/>
            <a:r>
              <a:rPr lang="en-US" sz="2400" dirty="0">
                <a:latin typeface="Calibri" panose="020F0502020204030204" pitchFamily="34" charset="0"/>
                <a:cs typeface="Times New Roman" panose="02020603050405020304" pitchFamily="18" charset="0"/>
              </a:rPr>
              <a:t>DCEO requires that the ASAs also be IWDS LSAs for consistency.</a:t>
            </a:r>
          </a:p>
          <a:p>
            <a:pPr marL="228600"/>
            <a:endParaRPr lang="en-US" sz="2400" dirty="0">
              <a:latin typeface="Calibri" panose="020F0502020204030204" pitchFamily="34" charset="0"/>
              <a:cs typeface="Times New Roman" panose="02020603050405020304" pitchFamily="18" charset="0"/>
            </a:endParaRPr>
          </a:p>
          <a:p>
            <a:pPr marL="228600"/>
            <a:r>
              <a:rPr lang="en-US" sz="2400" dirty="0">
                <a:latin typeface="Calibri" panose="020F0502020204030204" pitchFamily="34" charset="0"/>
                <a:cs typeface="Times New Roman" panose="02020603050405020304" pitchFamily="18" charset="0"/>
              </a:rPr>
              <a:t>The 2 ASAs are the only LSAs that can request to add or delete an IES user .</a:t>
            </a:r>
          </a:p>
        </p:txBody>
      </p:sp>
      <p:sp>
        <p:nvSpPr>
          <p:cNvPr id="6" name="Slide Number Placeholder 5">
            <a:extLst>
              <a:ext uri="{FF2B5EF4-FFF2-40B4-BE49-F238E27FC236}">
                <a16:creationId xmlns:a16="http://schemas.microsoft.com/office/drawing/2014/main" id="{2A4D1ACA-B30C-4AAD-B561-823123C06CA4}"/>
              </a:ext>
            </a:extLst>
          </p:cNvPr>
          <p:cNvSpPr>
            <a:spLocks noGrp="1"/>
          </p:cNvSpPr>
          <p:nvPr>
            <p:ph type="sldNum" sz="quarter" idx="12"/>
          </p:nvPr>
        </p:nvSpPr>
        <p:spPr/>
        <p:txBody>
          <a:bodyPr/>
          <a:lstStyle/>
          <a:p>
            <a:fld id="{62E03C93-A8B5-5E4D-ADDE-FACFC10B3CD1}" type="slidenum">
              <a:rPr lang="en-US" smtClean="0"/>
              <a:pPr/>
              <a:t>46</a:t>
            </a:fld>
            <a:endParaRPr lang="en-US" dirty="0"/>
          </a:p>
        </p:txBody>
      </p:sp>
    </p:spTree>
    <p:extLst>
      <p:ext uri="{BB962C8B-B14F-4D97-AF65-F5344CB8AC3E}">
        <p14:creationId xmlns:p14="http://schemas.microsoft.com/office/powerpoint/2010/main" val="26377172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39E73A7-D99E-402D-811D-C88C71550545}"/>
              </a:ext>
            </a:extLst>
          </p:cNvPr>
          <p:cNvSpPr/>
          <p:nvPr/>
        </p:nvSpPr>
        <p:spPr>
          <a:xfrm>
            <a:off x="196948" y="2676927"/>
            <a:ext cx="11690252" cy="3847207"/>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GAINING ACCESS TO IES:</a:t>
            </a:r>
          </a:p>
          <a:p>
            <a:pPr marL="228600"/>
            <a:r>
              <a:rPr lang="en-US" sz="2400" dirty="0">
                <a:latin typeface="Calibri" panose="020F0502020204030204" pitchFamily="34" charset="0"/>
                <a:ea typeface="Calibri" panose="020F0502020204030204" pitchFamily="34" charset="0"/>
                <a:cs typeface="Times New Roman" panose="02020603050405020304" pitchFamily="18" charset="0"/>
              </a:rPr>
              <a:t>IES access is requested by the LWIA ASA’s to the OET SDA Liaison</a:t>
            </a:r>
            <a:r>
              <a:rPr lang="en-US" sz="2400" dirty="0">
                <a:latin typeface="Calibri" panose="020F0502020204030204" pitchFamily="34" charset="0"/>
                <a:cs typeface="Times New Roman" panose="02020603050405020304" pitchFamily="18" charset="0"/>
              </a:rPr>
              <a:t>.  </a:t>
            </a:r>
            <a:r>
              <a:rPr lang="en-US" sz="2400" dirty="0"/>
              <a:t>Each staff person from your agency, who requests access to IES, will need to:</a:t>
            </a:r>
          </a:p>
          <a:p>
            <a:pPr marL="228600" indent="-342900">
              <a:buFont typeface="Arial" panose="020B0604020202020204" pitchFamily="34" charset="0"/>
              <a:buChar char="•"/>
            </a:pPr>
            <a:endParaRPr lang="en-US" sz="2000" dirty="0"/>
          </a:p>
          <a:p>
            <a:pPr marL="685800" indent="-342900">
              <a:buFont typeface="Arial" panose="020B0604020202020204" pitchFamily="34" charset="0"/>
              <a:buChar char="•"/>
            </a:pPr>
            <a:r>
              <a:rPr lang="en-US" sz="2000" dirty="0">
                <a:latin typeface="Calibri" panose="020F0502020204030204" pitchFamily="34" charset="0"/>
                <a:cs typeface="Times New Roman" panose="02020603050405020304" pitchFamily="18" charset="0"/>
              </a:rPr>
              <a:t>Have the signed IDES Data Sharing Agreement Acknowledgment Form on file with OET. (18-SDA-62 Attachment D form)</a:t>
            </a:r>
          </a:p>
          <a:p>
            <a:pPr marL="685800" indent="-342900">
              <a:buFont typeface="Arial" panose="020B0604020202020204" pitchFamily="34" charset="0"/>
              <a:buChar char="•"/>
            </a:pPr>
            <a:r>
              <a:rPr lang="en-US" sz="2000" dirty="0">
                <a:latin typeface="Calibri" panose="020F0502020204030204" pitchFamily="34" charset="0"/>
                <a:ea typeface="Calibri" panose="020F0502020204030204" pitchFamily="34" charset="0"/>
                <a:cs typeface="Times New Roman" panose="02020603050405020304" pitchFamily="18" charset="0"/>
              </a:rPr>
              <a:t>Complete Systems Access Request </a:t>
            </a:r>
            <a:r>
              <a:rPr lang="en-US" sz="2000" dirty="0">
                <a:latin typeface="Calibri" panose="020F0502020204030204" pitchFamily="34" charset="0"/>
                <a:cs typeface="Times New Roman" panose="02020603050405020304" pitchFamily="18" charset="0"/>
              </a:rPr>
              <a:t>IL444-2022 </a:t>
            </a:r>
            <a:r>
              <a:rPr lang="en-US" sz="2000" dirty="0">
                <a:latin typeface="Calibri" panose="020F0502020204030204" pitchFamily="34" charset="0"/>
                <a:ea typeface="Calibri" panose="020F0502020204030204" pitchFamily="34" charset="0"/>
                <a:cs typeface="Times New Roman" panose="02020603050405020304" pitchFamily="18" charset="0"/>
              </a:rPr>
              <a:t>Form (IGA/DSA# 2022-267-DSA-FCS)</a:t>
            </a:r>
            <a:endParaRPr lang="en-US" sz="2000" dirty="0"/>
          </a:p>
          <a:p>
            <a:pPr marL="685800" indent="-342900">
              <a:buFont typeface="Arial" panose="020B0604020202020204" pitchFamily="34" charset="0"/>
              <a:buChar char="•"/>
            </a:pPr>
            <a:r>
              <a:rPr lang="en-US" sz="2000" dirty="0"/>
              <a:t>Review the HIPPA and Privacy Policy Training for Externals and the External Security Awareness Training.</a:t>
            </a:r>
          </a:p>
          <a:p>
            <a:pPr marL="685800" indent="-342900">
              <a:buFont typeface="Arial" panose="020B0604020202020204" pitchFamily="34" charset="0"/>
              <a:buChar char="•"/>
            </a:pPr>
            <a:r>
              <a:rPr lang="en-US" sz="2000" dirty="0"/>
              <a:t>Complete and sign the IES HIPPA Privacy Policy Training Attestation and the IES Certificate of Understanding.  </a:t>
            </a:r>
            <a:r>
              <a:rPr lang="en-US" b="1" dirty="0"/>
              <a:t>Both forms are to be sign by user’s supervisor and must be completed ANNUALLY.</a:t>
            </a:r>
            <a:endParaRPr lang="en-US" dirty="0"/>
          </a:p>
          <a:p>
            <a:pPr marL="685800" indent="-342900">
              <a:buFont typeface="Arial" panose="020B0604020202020204" pitchFamily="34" charset="0"/>
              <a:buChar char="•"/>
            </a:pPr>
            <a:r>
              <a:rPr lang="en-US" sz="2000" dirty="0"/>
              <a:t>Submit all forms to the SDA Liaison.</a:t>
            </a:r>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2A4D1ACA-B30C-4AAD-B561-823123C06CA4}"/>
              </a:ext>
            </a:extLst>
          </p:cNvPr>
          <p:cNvSpPr>
            <a:spLocks noGrp="1"/>
          </p:cNvSpPr>
          <p:nvPr>
            <p:ph type="sldNum" sz="quarter" idx="12"/>
          </p:nvPr>
        </p:nvSpPr>
        <p:spPr/>
        <p:txBody>
          <a:bodyPr/>
          <a:lstStyle/>
          <a:p>
            <a:fld id="{62E03C93-A8B5-5E4D-ADDE-FACFC10B3CD1}" type="slidenum">
              <a:rPr lang="en-US" smtClean="0"/>
              <a:pPr/>
              <a:t>47</a:t>
            </a:fld>
            <a:endParaRPr lang="en-US" dirty="0"/>
          </a:p>
        </p:txBody>
      </p:sp>
    </p:spTree>
    <p:extLst>
      <p:ext uri="{BB962C8B-B14F-4D97-AF65-F5344CB8AC3E}">
        <p14:creationId xmlns:p14="http://schemas.microsoft.com/office/powerpoint/2010/main" val="1549017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304800" y="1977491"/>
            <a:ext cx="11049000" cy="561049"/>
          </a:xfrm>
        </p:spPr>
        <p:txBody>
          <a:bodyPr>
            <a:normAutofit fontScale="92500" lnSpcReduction="10000"/>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IES</a:t>
            </a: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1">
            <a:extLst>
              <a:ext uri="{FF2B5EF4-FFF2-40B4-BE49-F238E27FC236}">
                <a16:creationId xmlns:a16="http://schemas.microsoft.com/office/drawing/2014/main" id="{2646D1DF-C078-4454-ABD4-D432DC3C0AF7}"/>
              </a:ext>
            </a:extLst>
          </p:cNvPr>
          <p:cNvSpPr txBox="1">
            <a:spLocks/>
          </p:cNvSpPr>
          <p:nvPr/>
        </p:nvSpPr>
        <p:spPr>
          <a:xfrm>
            <a:off x="304800" y="2445487"/>
            <a:ext cx="6086430" cy="71974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600" b="1" dirty="0">
                <a:solidFill>
                  <a:schemeClr val="tx1"/>
                </a:solidFill>
                <a:latin typeface="Calibri" panose="020F0502020204030204" pitchFamily="34" charset="0"/>
                <a:cs typeface="Calibri" panose="020F0502020204030204" pitchFamily="34" charset="0"/>
              </a:rPr>
              <a:t>  Required Forms for IES Access:</a:t>
            </a:r>
            <a:r>
              <a:rPr lang="en-US" dirty="0">
                <a:latin typeface="Calibri" panose="020F0502020204030204" pitchFamily="34" charset="0"/>
                <a:cs typeface="Calibri" panose="020F0502020204030204" pitchFamily="34" charset="0"/>
              </a:rPr>
              <a:t>	</a:t>
            </a:r>
          </a:p>
        </p:txBody>
      </p:sp>
      <p:sp>
        <p:nvSpPr>
          <p:cNvPr id="8" name="Content Placeholder 2">
            <a:extLst>
              <a:ext uri="{FF2B5EF4-FFF2-40B4-BE49-F238E27FC236}">
                <a16:creationId xmlns:a16="http://schemas.microsoft.com/office/drawing/2014/main" id="{686B32D0-D235-4AD6-96EA-D089B1E0270A}"/>
              </a:ext>
            </a:extLst>
          </p:cNvPr>
          <p:cNvSpPr txBox="1">
            <a:spLocks/>
          </p:cNvSpPr>
          <p:nvPr/>
        </p:nvSpPr>
        <p:spPr>
          <a:xfrm>
            <a:off x="304800" y="2925879"/>
            <a:ext cx="5692775" cy="3417966"/>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spcBef>
                <a:spcPts val="0"/>
              </a:spcBef>
              <a:buNone/>
            </a:pPr>
            <a:r>
              <a:rPr lang="en-US" sz="2400" dirty="0">
                <a:latin typeface="Calibri" panose="020F0502020204030204" pitchFamily="34" charset="0"/>
                <a:cs typeface="Calibri" panose="020F0502020204030204" pitchFamily="34" charset="0"/>
              </a:rPr>
              <a:t>Community Provider/External User ID and Systems Access Request IL444-2022 Form</a:t>
            </a:r>
          </a:p>
          <a:p>
            <a:pPr indent="0">
              <a:spcBef>
                <a:spcPts val="0"/>
              </a:spcBef>
              <a:buNone/>
            </a:pPr>
            <a:endParaRPr lang="en-US" sz="2400" dirty="0">
              <a:latin typeface="Calibri" panose="020F0502020204030204" pitchFamily="34" charset="0"/>
              <a:cs typeface="Calibri" panose="020F0502020204030204" pitchFamily="34" charset="0"/>
            </a:endParaRPr>
          </a:p>
          <a:p>
            <a:pPr indent="0">
              <a:spcBef>
                <a:spcPts val="0"/>
              </a:spcBef>
              <a:buNone/>
            </a:pPr>
            <a:r>
              <a:rPr lang="en-US" sz="2400" dirty="0">
                <a:latin typeface="Calibri" panose="020F0502020204030204" pitchFamily="34" charset="0"/>
                <a:cs typeface="Calibri" panose="020F0502020204030204" pitchFamily="34" charset="0"/>
              </a:rPr>
              <a:t>The user completes the highlighted User Information fields and signs the form. DCEO signs as the Community Provider.</a:t>
            </a:r>
          </a:p>
          <a:p>
            <a:pPr indent="0">
              <a:spcBef>
                <a:spcPts val="0"/>
              </a:spcBef>
              <a:buNone/>
            </a:pPr>
            <a:endParaRPr lang="en-US" sz="2400" dirty="0">
              <a:latin typeface="Calibri" panose="020F0502020204030204" pitchFamily="34" charset="0"/>
              <a:cs typeface="Calibri" panose="020F0502020204030204" pitchFamily="34" charset="0"/>
            </a:endParaRPr>
          </a:p>
          <a:p>
            <a:pPr indent="0">
              <a:spcBef>
                <a:spcPts val="0"/>
              </a:spcBef>
              <a:buNone/>
            </a:pPr>
            <a:r>
              <a:rPr lang="en-US" sz="2400" dirty="0">
                <a:latin typeface="Calibri" panose="020F0502020204030204" pitchFamily="34" charset="0"/>
                <a:cs typeface="Calibri" panose="020F0502020204030204" pitchFamily="34" charset="0"/>
              </a:rPr>
              <a:t>The ASA sends the Request Form, the IES HIPPA Privacy Policy Training Attestation, and the IES Certificate of Understanding to the OET SDA Liaison. </a:t>
            </a:r>
          </a:p>
        </p:txBody>
      </p:sp>
      <p:sp>
        <p:nvSpPr>
          <p:cNvPr id="9" name="Text Placeholder 3">
            <a:extLst>
              <a:ext uri="{FF2B5EF4-FFF2-40B4-BE49-F238E27FC236}">
                <a16:creationId xmlns:a16="http://schemas.microsoft.com/office/drawing/2014/main" id="{8318357C-121D-4C22-AF43-243097FA4C85}"/>
              </a:ext>
            </a:extLst>
          </p:cNvPr>
          <p:cNvSpPr txBox="1">
            <a:spLocks/>
          </p:cNvSpPr>
          <p:nvPr/>
        </p:nvSpPr>
        <p:spPr>
          <a:xfrm>
            <a:off x="6698511" y="2005013"/>
            <a:ext cx="5390706"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9AC3C857-5848-4F85-BDC9-FE818B64588E}"/>
              </a:ext>
            </a:extLst>
          </p:cNvPr>
          <p:cNvSpPr>
            <a:spLocks noGrp="1"/>
          </p:cNvSpPr>
          <p:nvPr>
            <p:ph type="sldNum" sz="quarter" idx="12"/>
          </p:nvPr>
        </p:nvSpPr>
        <p:spPr/>
        <p:txBody>
          <a:bodyPr/>
          <a:lstStyle/>
          <a:p>
            <a:fld id="{62E03C93-A8B5-5E4D-ADDE-FACFC10B3CD1}" type="slidenum">
              <a:rPr lang="en-US" smtClean="0"/>
              <a:pPr/>
              <a:t>48</a:t>
            </a:fld>
            <a:endParaRPr lang="en-US" dirty="0"/>
          </a:p>
        </p:txBody>
      </p:sp>
      <p:pic>
        <p:nvPicPr>
          <p:cNvPr id="11" name="Picture 10">
            <a:extLst>
              <a:ext uri="{FF2B5EF4-FFF2-40B4-BE49-F238E27FC236}">
                <a16:creationId xmlns:a16="http://schemas.microsoft.com/office/drawing/2014/main" id="{92CB7A4A-5E17-60F2-A40C-F3BC1AAA4968}"/>
              </a:ext>
            </a:extLst>
          </p:cNvPr>
          <p:cNvPicPr>
            <a:picLocks noChangeAspect="1"/>
          </p:cNvPicPr>
          <p:nvPr/>
        </p:nvPicPr>
        <p:blipFill>
          <a:blip r:embed="rId2"/>
          <a:stretch>
            <a:fillRect/>
          </a:stretch>
        </p:blipFill>
        <p:spPr>
          <a:xfrm>
            <a:off x="6583101" y="1558516"/>
            <a:ext cx="4054998" cy="5299483"/>
          </a:xfrm>
          <a:prstGeom prst="rect">
            <a:avLst/>
          </a:prstGeom>
        </p:spPr>
      </p:pic>
    </p:spTree>
    <p:extLst>
      <p:ext uri="{BB962C8B-B14F-4D97-AF65-F5344CB8AC3E}">
        <p14:creationId xmlns:p14="http://schemas.microsoft.com/office/powerpoint/2010/main" val="593598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304800" y="1977491"/>
            <a:ext cx="11049000" cy="561049"/>
          </a:xfrm>
        </p:spPr>
        <p:txBody>
          <a:bodyPr>
            <a:normAutofit fontScale="92500" lnSpcReduction="10000"/>
          </a:bodyPr>
          <a:lstStyle/>
          <a:p>
            <a:pPr marL="0" indent="0" algn="ctr">
              <a:buNone/>
            </a:pPr>
            <a:r>
              <a:rPr lang="en-US" sz="4000" b="1" dirty="0">
                <a:effectLst>
                  <a:outerShdw blurRad="38100" dist="38100" dir="2700000" algn="tl">
                    <a:srgbClr val="000000">
                      <a:alpha val="43137"/>
                    </a:srgbClr>
                  </a:outerShdw>
                </a:effectLst>
                <a:cs typeface="Traditional Arabic" panose="02020603050405020304" pitchFamily="18" charset="-78"/>
              </a:rPr>
              <a:t>IES</a:t>
            </a: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Placeholder 1">
            <a:extLst>
              <a:ext uri="{FF2B5EF4-FFF2-40B4-BE49-F238E27FC236}">
                <a16:creationId xmlns:a16="http://schemas.microsoft.com/office/drawing/2014/main" id="{2646D1DF-C078-4454-ABD4-D432DC3C0AF7}"/>
              </a:ext>
            </a:extLst>
          </p:cNvPr>
          <p:cNvSpPr txBox="1">
            <a:spLocks/>
          </p:cNvSpPr>
          <p:nvPr/>
        </p:nvSpPr>
        <p:spPr>
          <a:xfrm>
            <a:off x="304800" y="2445487"/>
            <a:ext cx="6086430" cy="719744"/>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a:buChar char="•"/>
              <a:defRPr sz="2800" kern="1200">
                <a:solidFill>
                  <a:srgbClr val="58595B"/>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rgbClr val="58595B"/>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rgbClr val="58595B"/>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rgbClr val="58595B"/>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4600" b="1" dirty="0">
                <a:solidFill>
                  <a:schemeClr val="tx1"/>
                </a:solidFill>
                <a:latin typeface="Calibri" panose="020F0502020204030204" pitchFamily="34" charset="0"/>
                <a:cs typeface="Calibri" panose="020F0502020204030204" pitchFamily="34" charset="0"/>
              </a:rPr>
              <a:t>  Required Forms for IES Access:</a:t>
            </a:r>
            <a:r>
              <a:rPr lang="en-US" dirty="0">
                <a:latin typeface="Calibri" panose="020F0502020204030204" pitchFamily="34" charset="0"/>
                <a:cs typeface="Calibri" panose="020F0502020204030204" pitchFamily="34" charset="0"/>
              </a:rPr>
              <a:t>	</a:t>
            </a:r>
          </a:p>
        </p:txBody>
      </p:sp>
      <p:sp>
        <p:nvSpPr>
          <p:cNvPr id="8" name="Content Placeholder 2">
            <a:extLst>
              <a:ext uri="{FF2B5EF4-FFF2-40B4-BE49-F238E27FC236}">
                <a16:creationId xmlns:a16="http://schemas.microsoft.com/office/drawing/2014/main" id="{686B32D0-D235-4AD6-96EA-D089B1E0270A}"/>
              </a:ext>
            </a:extLst>
          </p:cNvPr>
          <p:cNvSpPr txBox="1">
            <a:spLocks/>
          </p:cNvSpPr>
          <p:nvPr/>
        </p:nvSpPr>
        <p:spPr>
          <a:xfrm>
            <a:off x="304800" y="2925879"/>
            <a:ext cx="5692775" cy="3417966"/>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indent="0">
              <a:spcBef>
                <a:spcPts val="0"/>
              </a:spcBef>
              <a:buNone/>
            </a:pPr>
            <a:r>
              <a:rPr lang="en-US" sz="2400" dirty="0">
                <a:latin typeface="Calibri" panose="020F0502020204030204" pitchFamily="34" charset="0"/>
                <a:cs typeface="Calibri" panose="020F0502020204030204" pitchFamily="34" charset="0"/>
              </a:rPr>
              <a:t>This form is required to activate, deactivate, and reactivate a user.  The ASA will have to fill this form each time. </a:t>
            </a:r>
          </a:p>
          <a:p>
            <a:pPr indent="0">
              <a:spcBef>
                <a:spcPts val="0"/>
              </a:spcBef>
              <a:buNone/>
            </a:pPr>
            <a:endParaRPr lang="en-US" sz="2400" dirty="0">
              <a:latin typeface="Calibri" panose="020F0502020204030204" pitchFamily="34" charset="0"/>
              <a:cs typeface="Calibri" panose="020F0502020204030204" pitchFamily="34" charset="0"/>
            </a:endParaRPr>
          </a:p>
          <a:p>
            <a:pPr indent="0">
              <a:spcBef>
                <a:spcPts val="0"/>
              </a:spcBef>
              <a:buNone/>
            </a:pPr>
            <a:r>
              <a:rPr lang="en-US" sz="2400" dirty="0">
                <a:latin typeface="Calibri" panose="020F0502020204030204" pitchFamily="34" charset="0"/>
                <a:cs typeface="Calibri" panose="020F0502020204030204" pitchFamily="34" charset="0"/>
              </a:rPr>
              <a:t>If a user does not log into IES for 60 days and their password expires, then their access is revoked. </a:t>
            </a:r>
            <a:r>
              <a:rPr lang="en-US" sz="2400" b="1" u="sng" dirty="0">
                <a:latin typeface="Calibri" panose="020F0502020204030204" pitchFamily="34" charset="0"/>
                <a:cs typeface="Calibri" panose="020F0502020204030204" pitchFamily="34" charset="0"/>
              </a:rPr>
              <a:t>IES does not do password resets</a:t>
            </a:r>
            <a:r>
              <a:rPr lang="en-US" sz="2400" dirty="0">
                <a:latin typeface="Calibri" panose="020F0502020204030204" pitchFamily="34" charset="0"/>
                <a:cs typeface="Calibri" panose="020F0502020204030204" pitchFamily="34" charset="0"/>
              </a:rPr>
              <a:t>.</a:t>
            </a:r>
          </a:p>
          <a:p>
            <a:pPr indent="0">
              <a:spcBef>
                <a:spcPts val="0"/>
              </a:spcBef>
              <a:buNone/>
            </a:pPr>
            <a:endParaRPr lang="en-US" sz="2400" dirty="0">
              <a:latin typeface="Calibri" panose="020F0502020204030204" pitchFamily="34" charset="0"/>
              <a:cs typeface="Calibri" panose="020F0502020204030204" pitchFamily="34" charset="0"/>
            </a:endParaRPr>
          </a:p>
          <a:p>
            <a:pPr indent="0">
              <a:spcBef>
                <a:spcPts val="0"/>
              </a:spcBef>
              <a:buNone/>
            </a:pPr>
            <a:r>
              <a:rPr lang="en-US" sz="2400" dirty="0">
                <a:latin typeface="Calibri" panose="020F0502020204030204" pitchFamily="34" charset="0"/>
                <a:cs typeface="Calibri" panose="020F0502020204030204" pitchFamily="34" charset="0"/>
              </a:rPr>
              <a:t>The ASA will have to fill this form out again and resubmit as a reactivation to the SDA liaison. </a:t>
            </a:r>
          </a:p>
        </p:txBody>
      </p:sp>
      <p:sp>
        <p:nvSpPr>
          <p:cNvPr id="9" name="Text Placeholder 3">
            <a:extLst>
              <a:ext uri="{FF2B5EF4-FFF2-40B4-BE49-F238E27FC236}">
                <a16:creationId xmlns:a16="http://schemas.microsoft.com/office/drawing/2014/main" id="{8318357C-121D-4C22-AF43-243097FA4C85}"/>
              </a:ext>
            </a:extLst>
          </p:cNvPr>
          <p:cNvSpPr txBox="1">
            <a:spLocks/>
          </p:cNvSpPr>
          <p:nvPr/>
        </p:nvSpPr>
        <p:spPr>
          <a:xfrm>
            <a:off x="6698511" y="2005013"/>
            <a:ext cx="5390706" cy="823912"/>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en-US" dirty="0">
              <a:latin typeface="Calibri" panose="020F0502020204030204" pitchFamily="34" charset="0"/>
              <a:cs typeface="Calibri" panose="020F0502020204030204" pitchFamily="34" charset="0"/>
            </a:endParaRPr>
          </a:p>
        </p:txBody>
      </p:sp>
      <p:sp>
        <p:nvSpPr>
          <p:cNvPr id="7" name="Slide Number Placeholder 6">
            <a:extLst>
              <a:ext uri="{FF2B5EF4-FFF2-40B4-BE49-F238E27FC236}">
                <a16:creationId xmlns:a16="http://schemas.microsoft.com/office/drawing/2014/main" id="{9AC3C857-5848-4F85-BDC9-FE818B64588E}"/>
              </a:ext>
            </a:extLst>
          </p:cNvPr>
          <p:cNvSpPr>
            <a:spLocks noGrp="1"/>
          </p:cNvSpPr>
          <p:nvPr>
            <p:ph type="sldNum" sz="quarter" idx="12"/>
          </p:nvPr>
        </p:nvSpPr>
        <p:spPr/>
        <p:txBody>
          <a:bodyPr/>
          <a:lstStyle/>
          <a:p>
            <a:fld id="{62E03C93-A8B5-5E4D-ADDE-FACFC10B3CD1}" type="slidenum">
              <a:rPr lang="en-US" smtClean="0"/>
              <a:pPr/>
              <a:t>49</a:t>
            </a:fld>
            <a:endParaRPr lang="en-US" dirty="0"/>
          </a:p>
        </p:txBody>
      </p:sp>
      <p:pic>
        <p:nvPicPr>
          <p:cNvPr id="5" name="Picture 4">
            <a:extLst>
              <a:ext uri="{FF2B5EF4-FFF2-40B4-BE49-F238E27FC236}">
                <a16:creationId xmlns:a16="http://schemas.microsoft.com/office/drawing/2014/main" id="{244FF570-DF44-71B5-92D2-6A402F267670}"/>
              </a:ext>
            </a:extLst>
          </p:cNvPr>
          <p:cNvPicPr>
            <a:picLocks noChangeAspect="1"/>
          </p:cNvPicPr>
          <p:nvPr/>
        </p:nvPicPr>
        <p:blipFill>
          <a:blip r:embed="rId2"/>
          <a:stretch>
            <a:fillRect/>
          </a:stretch>
        </p:blipFill>
        <p:spPr>
          <a:xfrm>
            <a:off x="6583101" y="1558516"/>
            <a:ext cx="4054998" cy="5299483"/>
          </a:xfrm>
          <a:prstGeom prst="rect">
            <a:avLst/>
          </a:prstGeom>
        </p:spPr>
      </p:pic>
    </p:spTree>
    <p:extLst>
      <p:ext uri="{BB962C8B-B14F-4D97-AF65-F5344CB8AC3E}">
        <p14:creationId xmlns:p14="http://schemas.microsoft.com/office/powerpoint/2010/main" val="32918504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281354" y="2118167"/>
            <a:ext cx="11072446" cy="561049"/>
          </a:xfrm>
        </p:spPr>
        <p:txBody>
          <a:bodyPr>
            <a:normAutofit fontScale="92500" lnSpcReduction="10000"/>
          </a:bodyPr>
          <a:lstStyle/>
          <a:p>
            <a:pPr marL="0" indent="0" algn="ctr">
              <a:buNone/>
            </a:pPr>
            <a:r>
              <a:rPr lang="en-US" sz="3900" b="1" dirty="0">
                <a:solidFill>
                  <a:srgbClr val="002060"/>
                </a:solidFill>
                <a:effectLst>
                  <a:outerShdw blurRad="38100" dist="38100" dir="2700000" algn="tl">
                    <a:srgbClr val="000000">
                      <a:alpha val="43137"/>
                    </a:srgbClr>
                  </a:outerShdw>
                </a:effectLst>
                <a:cs typeface="Traditional Arabic" panose="02020603050405020304" pitchFamily="18" charset="-78"/>
              </a:rPr>
              <a:t>IDES Data Sharing Agreement</a:t>
            </a:r>
          </a:p>
          <a:p>
            <a:pPr marL="0" indent="0">
              <a:buNone/>
            </a:pPr>
            <a:endParaRPr lang="en-US" sz="3900" dirty="0"/>
          </a:p>
          <a:p>
            <a:pPr marL="0" indent="0">
              <a:buNone/>
            </a:pPr>
            <a:endParaRPr lang="en-US" dirty="0"/>
          </a:p>
        </p:txBody>
      </p:sp>
      <p:sp>
        <p:nvSpPr>
          <p:cNvPr id="4" name="Rectangle 3">
            <a:extLst>
              <a:ext uri="{FF2B5EF4-FFF2-40B4-BE49-F238E27FC236}">
                <a16:creationId xmlns:a16="http://schemas.microsoft.com/office/drawing/2014/main" id="{4B9DD9D7-5C1B-4B60-9153-B57DDEDF7905}"/>
              </a:ext>
            </a:extLst>
          </p:cNvPr>
          <p:cNvSpPr/>
          <p:nvPr/>
        </p:nvSpPr>
        <p:spPr>
          <a:xfrm>
            <a:off x="281354" y="2760220"/>
            <a:ext cx="11700114" cy="3785652"/>
          </a:xfrm>
          <a:prstGeom prst="rect">
            <a:avLst/>
          </a:prstGeom>
        </p:spPr>
        <p:txBody>
          <a:bodyPr wrap="square">
            <a:spAutoFit/>
          </a:bodyPr>
          <a:lstStyle/>
          <a:p>
            <a:pPr marL="182880"/>
            <a:r>
              <a:rPr lang="en-US" sz="2400" dirty="0"/>
              <a:t>To obtain access to IWDS, IBIS or IES, each user must have a signed </a:t>
            </a:r>
            <a:r>
              <a:rPr lang="en-US" sz="2400" i="1" dirty="0"/>
              <a:t>IDES Data Sharing Agreement Acknowledgement Form - “ATTACHMENT D SHARED DATA AGREEMENT” </a:t>
            </a:r>
            <a:r>
              <a:rPr lang="en-US" sz="2400" dirty="0"/>
              <a:t>on file with OET.  This form needs to be filed with the SDA Liaison via email before any access rights to IWDS are granted, either by the IWDS System Administrators or the LWIA Local System Administrators.</a:t>
            </a:r>
          </a:p>
          <a:p>
            <a:pPr marL="182880"/>
            <a:endParaRPr lang="en-US" sz="2400" dirty="0"/>
          </a:p>
          <a:p>
            <a:pPr marL="182880"/>
            <a:r>
              <a:rPr lang="en-US" sz="2400" dirty="0"/>
              <a:t>LSAs are not to add new Users to IWDS until they submit the IDES Data Sharing Agreement Acknowledgment Form to the SDA Liaison with OET.  The LSA does not need to wait for confirmation.  The LSA will only be contacted by the SDA Liaison about the SDA form if there is an issue.</a:t>
            </a:r>
          </a:p>
        </p:txBody>
      </p:sp>
      <p:sp>
        <p:nvSpPr>
          <p:cNvPr id="6" name="Slide Number Placeholder 5">
            <a:extLst>
              <a:ext uri="{FF2B5EF4-FFF2-40B4-BE49-F238E27FC236}">
                <a16:creationId xmlns:a16="http://schemas.microsoft.com/office/drawing/2014/main" id="{8F249327-AF7D-45F5-87C2-249016538BEE}"/>
              </a:ext>
            </a:extLst>
          </p:cNvPr>
          <p:cNvSpPr>
            <a:spLocks noGrp="1"/>
          </p:cNvSpPr>
          <p:nvPr>
            <p:ph type="sldNum" sz="quarter" idx="12"/>
          </p:nvPr>
        </p:nvSpPr>
        <p:spPr/>
        <p:txBody>
          <a:bodyPr/>
          <a:lstStyle/>
          <a:p>
            <a:fld id="{62E03C93-A8B5-5E4D-ADDE-FACFC10B3CD1}" type="slidenum">
              <a:rPr lang="en-US" smtClean="0"/>
              <a:pPr/>
              <a:t>5</a:t>
            </a:fld>
            <a:endParaRPr lang="en-US" dirty="0"/>
          </a:p>
        </p:txBody>
      </p:sp>
    </p:spTree>
    <p:extLst>
      <p:ext uri="{BB962C8B-B14F-4D97-AF65-F5344CB8AC3E}">
        <p14:creationId xmlns:p14="http://schemas.microsoft.com/office/powerpoint/2010/main" val="37839379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678179" y="1545048"/>
            <a:ext cx="10515600" cy="4058796"/>
          </a:xfrm>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039E73A7-D99E-402D-811D-C88C71550545}"/>
              </a:ext>
            </a:extLst>
          </p:cNvPr>
          <p:cNvSpPr/>
          <p:nvPr/>
        </p:nvSpPr>
        <p:spPr>
          <a:xfrm>
            <a:off x="251460" y="2082880"/>
            <a:ext cx="11262361" cy="4678204"/>
          </a:xfrm>
          <a:prstGeom prst="rect">
            <a:avLst/>
          </a:prstGeom>
        </p:spPr>
        <p:txBody>
          <a:bodyPr wrap="square">
            <a:spAutoFit/>
          </a:bodyPr>
          <a:lstStyle/>
          <a:p>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UPDATING USER INFORMATION:</a:t>
            </a:r>
          </a:p>
          <a:p>
            <a:pPr marL="228600"/>
            <a:r>
              <a:rPr lang="en-US" dirty="0">
                <a:cs typeface="Times New Roman" panose="02020603050405020304" pitchFamily="18" charset="0"/>
              </a:rPr>
              <a:t>To update user information (name change, work address, work email, work phone) for IES,  the LSA submits a new completed Access Request IL444-2022 Form and forward to the SDA Liaison.</a:t>
            </a:r>
          </a:p>
          <a:p>
            <a:pPr marL="228600"/>
            <a:endParaRPr lang="en-US" dirty="0">
              <a:cs typeface="Times New Roman" panose="02020603050405020304" pitchFamily="18" charset="0"/>
            </a:endParaRPr>
          </a:p>
          <a:p>
            <a:r>
              <a:rPr lang="en-US" b="1" dirty="0">
                <a:latin typeface="Calibri" panose="020F0502020204030204" pitchFamily="34" charset="0"/>
                <a:ea typeface="Calibri" panose="020F0502020204030204" pitchFamily="34" charset="0"/>
                <a:cs typeface="Times New Roman" panose="02020603050405020304" pitchFamily="18" charset="0"/>
              </a:rPr>
              <a:t> </a:t>
            </a:r>
            <a:r>
              <a:rPr lang="en-US" sz="2000" b="1" u="sng" dirty="0">
                <a:latin typeface="Calibri" panose="020F0502020204030204" pitchFamily="34" charset="0"/>
                <a:ea typeface="Calibri" panose="020F0502020204030204" pitchFamily="34" charset="0"/>
                <a:cs typeface="Times New Roman" panose="02020603050405020304" pitchFamily="18" charset="0"/>
              </a:rPr>
              <a:t>INACTIVE USER RESETS:</a:t>
            </a:r>
          </a:p>
          <a:p>
            <a:pPr marL="228600"/>
            <a:r>
              <a:rPr lang="en-US" dirty="0"/>
              <a:t>Users are required to </a:t>
            </a:r>
            <a:r>
              <a:rPr lang="en-US" b="1" i="1" dirty="0"/>
              <a:t>CHANGE THEIR PASSWORD and LOGIN every 60 days!!!</a:t>
            </a:r>
            <a:r>
              <a:rPr lang="en-US" dirty="0"/>
              <a:t>  If the user fails to change their password, they will be locked out of IES, and their status will automatically change to ‘Inactive’.</a:t>
            </a:r>
          </a:p>
          <a:p>
            <a:pPr marL="228600"/>
            <a:endParaRPr lang="en-US" dirty="0"/>
          </a:p>
          <a:p>
            <a:pPr marL="228600"/>
            <a:r>
              <a:rPr lang="en-US" dirty="0"/>
              <a:t>If the user account becomes inactive, the LSA will need to resubmit an Access Request </a:t>
            </a:r>
            <a:r>
              <a:rPr lang="en-US" dirty="0">
                <a:latin typeface="Calibri" panose="020F0502020204030204" pitchFamily="34" charset="0"/>
                <a:cs typeface="Times New Roman" panose="02020603050405020304" pitchFamily="18" charset="0"/>
              </a:rPr>
              <a:t>IL444-2022 </a:t>
            </a:r>
            <a:r>
              <a:rPr lang="en-US" dirty="0"/>
              <a:t>Form for the user to the SDA Liaison for reactivation.</a:t>
            </a:r>
          </a:p>
          <a:p>
            <a:pPr marL="228600"/>
            <a:endParaRPr lang="en-US" dirty="0"/>
          </a:p>
          <a:p>
            <a:r>
              <a:rPr lang="en-US" sz="2000" b="1" u="sng" dirty="0">
                <a:latin typeface="Calibri" panose="020F0502020204030204" pitchFamily="34" charset="0"/>
                <a:ea typeface="Calibri" panose="020F0502020204030204" pitchFamily="34" charset="0"/>
                <a:cs typeface="Times New Roman" panose="02020603050405020304" pitchFamily="18" charset="0"/>
              </a:rPr>
              <a:t>DEACTIVATING USERS:</a:t>
            </a:r>
          </a:p>
          <a:p>
            <a:pPr marL="228600"/>
            <a:r>
              <a:rPr lang="en-US" dirty="0">
                <a:latin typeface="Calibri" panose="020F0502020204030204" pitchFamily="34" charset="0"/>
                <a:cs typeface="Times New Roman" panose="02020603050405020304" pitchFamily="18" charset="0"/>
              </a:rPr>
              <a:t>Any time a user leaves an agency the Local System Administrators MUST complete and submit to the SDA Liaison via email the Access Request IL444-2022 Form to </a:t>
            </a:r>
            <a:r>
              <a:rPr lang="en-US" b="1" i="1" dirty="0">
                <a:latin typeface="Calibri" panose="020F0502020204030204" pitchFamily="34" charset="0"/>
                <a:cs typeface="Times New Roman" panose="02020603050405020304" pitchFamily="18" charset="0"/>
              </a:rPr>
              <a:t>delete the user </a:t>
            </a:r>
            <a:r>
              <a:rPr lang="en-US" dirty="0">
                <a:latin typeface="Calibri" panose="020F0502020204030204" pitchFamily="34" charset="0"/>
                <a:cs typeface="Times New Roman" panose="02020603050405020304" pitchFamily="18" charset="0"/>
              </a:rPr>
              <a:t>in order to stay compliant with the DCEO/DHS Shared Data Agreement. The Deactivation Request does NOT require the User’s signature. </a:t>
            </a:r>
          </a:p>
          <a:p>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325F1B23-02AA-4485-8C88-2AADB4C2B90E}"/>
              </a:ext>
            </a:extLst>
          </p:cNvPr>
          <p:cNvSpPr>
            <a:spLocks noGrp="1"/>
          </p:cNvSpPr>
          <p:nvPr>
            <p:ph type="sldNum" sz="quarter" idx="12"/>
          </p:nvPr>
        </p:nvSpPr>
        <p:spPr/>
        <p:txBody>
          <a:bodyPr/>
          <a:lstStyle/>
          <a:p>
            <a:fld id="{62E03C93-A8B5-5E4D-ADDE-FACFC10B3CD1}" type="slidenum">
              <a:rPr lang="en-US" smtClean="0"/>
              <a:pPr/>
              <a:t>50</a:t>
            </a:fld>
            <a:endParaRPr lang="en-US" dirty="0"/>
          </a:p>
        </p:txBody>
      </p:sp>
    </p:spTree>
    <p:extLst>
      <p:ext uri="{BB962C8B-B14F-4D97-AF65-F5344CB8AC3E}">
        <p14:creationId xmlns:p14="http://schemas.microsoft.com/office/powerpoint/2010/main" val="14496234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1545048"/>
            <a:ext cx="10515600" cy="4058796"/>
          </a:xfrm>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IES</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7245522D-5D4B-43F7-AAC8-457CF59CF66A}"/>
              </a:ext>
            </a:extLst>
          </p:cNvPr>
          <p:cNvSpPr/>
          <p:nvPr/>
        </p:nvSpPr>
        <p:spPr>
          <a:xfrm>
            <a:off x="467810" y="2676927"/>
            <a:ext cx="11099350" cy="3939540"/>
          </a:xfrm>
          <a:prstGeom prst="rect">
            <a:avLst/>
          </a:prstGeom>
        </p:spPr>
        <p:txBody>
          <a:bodyPr wrap="square">
            <a:spAutoFit/>
          </a:bodyPr>
          <a:lstStyle/>
          <a:p>
            <a:r>
              <a:rPr lang="en-US" sz="3600" b="1" u="sng" dirty="0">
                <a:latin typeface="Calibri" panose="020F0502020204030204" pitchFamily="34" charset="0"/>
                <a:ea typeface="Calibri" panose="020F0502020204030204" pitchFamily="34" charset="0"/>
                <a:cs typeface="Times New Roman" panose="02020603050405020304" pitchFamily="18" charset="0"/>
              </a:rPr>
              <a:t>IES User Request Processing Time:</a:t>
            </a:r>
          </a:p>
          <a:p>
            <a:pPr marL="228600"/>
            <a:r>
              <a:rPr lang="en-US" sz="2400" dirty="0"/>
              <a:t>When the ASA submits an Access Request </a:t>
            </a:r>
            <a:r>
              <a:rPr lang="en-US" sz="2400" dirty="0">
                <a:latin typeface="Calibri" panose="020F0502020204030204" pitchFamily="34" charset="0"/>
                <a:cs typeface="Times New Roman" panose="02020603050405020304" pitchFamily="18" charset="0"/>
              </a:rPr>
              <a:t>IL444-2022 </a:t>
            </a:r>
            <a:r>
              <a:rPr lang="en-US" sz="2400" dirty="0"/>
              <a:t>Form for the users to the SDA Liaison for activation/reactivation, the SDA Liaison has to review, sign as “Community Provider” on behalf of DCEO, and submit that for to DHS for them to process.</a:t>
            </a:r>
          </a:p>
          <a:p>
            <a:pPr marL="228600"/>
            <a:endParaRPr lang="en-US" sz="2400" dirty="0"/>
          </a:p>
          <a:p>
            <a:pPr marL="228600"/>
            <a:r>
              <a:rPr lang="en-US" sz="2400" dirty="0"/>
              <a:t>The SDA Liaison and OET have </a:t>
            </a:r>
            <a:r>
              <a:rPr lang="en-US" sz="2400" b="1" i="1" dirty="0"/>
              <a:t>no control over how long it will take for DHS to process the form </a:t>
            </a:r>
            <a:r>
              <a:rPr lang="en-US" sz="2400" dirty="0"/>
              <a:t>and activate the users.  Sometimes its less than a week, sometimes it can be over a month.  If it has been over 2 weeks, the ASA can ask the SDA Liaison to email DHS and ask for an update.</a:t>
            </a:r>
          </a:p>
          <a:p>
            <a:endParaRPr lang="en-US" sz="22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81A5DCF3-D490-4ECC-B38E-261C7D587091}"/>
              </a:ext>
            </a:extLst>
          </p:cNvPr>
          <p:cNvSpPr>
            <a:spLocks noGrp="1"/>
          </p:cNvSpPr>
          <p:nvPr>
            <p:ph type="sldNum" sz="quarter" idx="12"/>
          </p:nvPr>
        </p:nvSpPr>
        <p:spPr/>
        <p:txBody>
          <a:bodyPr/>
          <a:lstStyle/>
          <a:p>
            <a:fld id="{62E03C93-A8B5-5E4D-ADDE-FACFC10B3CD1}" type="slidenum">
              <a:rPr lang="en-US" smtClean="0"/>
              <a:pPr/>
              <a:t>51</a:t>
            </a:fld>
            <a:endParaRPr lang="en-US" dirty="0"/>
          </a:p>
        </p:txBody>
      </p:sp>
    </p:spTree>
    <p:extLst>
      <p:ext uri="{BB962C8B-B14F-4D97-AF65-F5344CB8AC3E}">
        <p14:creationId xmlns:p14="http://schemas.microsoft.com/office/powerpoint/2010/main" val="10611985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950741" y="2118167"/>
            <a:ext cx="10515600" cy="610965"/>
          </a:xfrm>
        </p:spPr>
        <p:txBody>
          <a:bodyPr>
            <a:normAutofit lnSpcReduction="10000"/>
          </a:bodyPr>
          <a:lstStyle/>
          <a:p>
            <a:pPr marL="0" indent="0" algn="ctr">
              <a:buNone/>
            </a:pPr>
            <a:r>
              <a:rPr lang="en-US" sz="4000" b="1" dirty="0">
                <a:latin typeface="Calibri" panose="020F0502020204030204" pitchFamily="34" charset="0"/>
                <a:ea typeface="Calibri" panose="020F0502020204030204" pitchFamily="34" charset="0"/>
                <a:cs typeface="Times New Roman" panose="02020603050405020304" pitchFamily="18" charset="0"/>
              </a:rPr>
              <a:t>SUMMARY: ACTIVATING USERS</a:t>
            </a: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789720"/>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A714BCD-02B9-446B-A94A-160658232CC9}"/>
              </a:ext>
            </a:extLst>
          </p:cNvPr>
          <p:cNvSpPr/>
          <p:nvPr/>
        </p:nvSpPr>
        <p:spPr>
          <a:xfrm>
            <a:off x="467809" y="2729132"/>
            <a:ext cx="11099351" cy="1015663"/>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a:t>
            </a:r>
          </a:p>
          <a:p>
            <a:pPr marL="228600"/>
            <a:endParaRPr lang="en-US" sz="2400" dirty="0">
              <a:latin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EF17D4F2-A21A-4A4B-BEDA-CCDB0EFC98D0}"/>
              </a:ext>
            </a:extLst>
          </p:cNvPr>
          <p:cNvSpPr>
            <a:spLocks noGrp="1"/>
          </p:cNvSpPr>
          <p:nvPr>
            <p:ph type="sldNum" sz="quarter" idx="12"/>
          </p:nvPr>
        </p:nvSpPr>
        <p:spPr/>
        <p:txBody>
          <a:bodyPr/>
          <a:lstStyle/>
          <a:p>
            <a:fld id="{62E03C93-A8B5-5E4D-ADDE-FACFC10B3CD1}" type="slidenum">
              <a:rPr lang="en-US" smtClean="0"/>
              <a:pPr/>
              <a:t>52</a:t>
            </a:fld>
            <a:endParaRPr lang="en-US" dirty="0"/>
          </a:p>
        </p:txBody>
      </p:sp>
      <p:sp>
        <p:nvSpPr>
          <p:cNvPr id="11" name="TextBox 10">
            <a:extLst>
              <a:ext uri="{FF2B5EF4-FFF2-40B4-BE49-F238E27FC236}">
                <a16:creationId xmlns:a16="http://schemas.microsoft.com/office/drawing/2014/main" id="{B40FAC3C-BBF3-55B4-214A-CBFADCF07F37}"/>
              </a:ext>
            </a:extLst>
          </p:cNvPr>
          <p:cNvSpPr txBox="1"/>
          <p:nvPr/>
        </p:nvSpPr>
        <p:spPr>
          <a:xfrm>
            <a:off x="467810" y="2648932"/>
            <a:ext cx="11419389" cy="3970318"/>
          </a:xfrm>
          <a:prstGeom prst="rect">
            <a:avLst/>
          </a:prstGeom>
          <a:noFill/>
        </p:spPr>
        <p:txBody>
          <a:bodyPr wrap="square">
            <a:spAutoFit/>
          </a:bodyPr>
          <a:lstStyle/>
          <a:p>
            <a:pPr marL="0" marR="0">
              <a:spcBef>
                <a:spcPts val="0"/>
              </a:spcBef>
              <a:spcAft>
                <a:spcPts val="0"/>
              </a:spcAft>
            </a:pPr>
            <a:r>
              <a:rPr lang="en-US" sz="1800" b="1" dirty="0">
                <a:effectLst/>
                <a:highlight>
                  <a:srgbClr val="00FF00"/>
                </a:highlight>
                <a:latin typeface="Times New Roman" panose="02020603050405020304" pitchFamily="18" charset="0"/>
                <a:ea typeface="Calibri" panose="020F0502020204030204" pitchFamily="34" charset="0"/>
                <a:cs typeface="Times New Roman" panose="02020603050405020304" pitchFamily="18" charset="0"/>
              </a:rPr>
              <a:t>NEW USERS – all forms/requests must be submitted by a LWIA Local System Administrator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New IWDS IDs</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The Shared Data Agreement Acknowledgement forms are to be signed and sent to Kris Theilen at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Kristofer.Theilen@illinois.gov</a:t>
            </a: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at DCEO</a:t>
            </a:r>
            <a:r>
              <a:rPr lang="en-US" sz="18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Once the SDA is submitted, the LSA can activate the local LWIA IWDS ID.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New IWDS LWIA 90</a:t>
            </a: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 requests are to be submitted to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Jim Potts at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3"/>
              </a:rPr>
              <a:t>James.Potts@illinois.gov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Kris Theilen at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Kristofer.Theilen@illinois.gov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DCEO.  The DCEO grant manager needs to be </a:t>
            </a:r>
            <a:r>
              <a:rPr lang="en-US" sz="1800" dirty="0" err="1">
                <a:effectLst/>
                <a:latin typeface="Times New Roman" panose="02020603050405020304" pitchFamily="18" charset="0"/>
                <a:ea typeface="Calibri" panose="020F0502020204030204" pitchFamily="34" charset="0"/>
                <a:cs typeface="Times New Roman" panose="02020603050405020304" pitchFamily="18" charset="0"/>
              </a:rPr>
              <a:t>CC’d</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on the email.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New IES user</a:t>
            </a: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 request and reactivation forms are to be submitted to Carrie Compardo at </a:t>
            </a:r>
            <a:r>
              <a:rPr lang="en-US" sz="18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Carrie.Compardo@Illinois.gov</a:t>
            </a:r>
            <a:r>
              <a:rPr lang="en-US" sz="18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 cc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Kris Theilen at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Kristofer.Theilen@illinois.gov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DCEO</a:t>
            </a:r>
            <a:r>
              <a:rPr lang="en-US" sz="18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New IBIS user</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request forms </a:t>
            </a: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are to be submitted to </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Kris Theilen at </a:t>
            </a:r>
            <a:r>
              <a:rPr lang="en-US" sz="18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Kristofer.Theilen@illinois.gov</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at DCEO.  </a:t>
            </a:r>
            <a:r>
              <a:rPr lang="en-US" sz="1800" u="sng" dirty="0">
                <a:effectLst/>
                <a:latin typeface="Times New Roman" panose="02020603050405020304" pitchFamily="18" charset="0"/>
                <a:ea typeface="Calibri" panose="020F0502020204030204" pitchFamily="34" charset="0"/>
                <a:cs typeface="Times New Roman" panose="02020603050405020304" pitchFamily="18" charset="0"/>
              </a:rPr>
              <a:t>Please submit separate PDFs for each user.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spcBef>
                <a:spcPts val="0"/>
              </a:spcBef>
              <a:spcAft>
                <a:spcPts val="0"/>
              </a:spcAft>
            </a:pPr>
            <a:r>
              <a:rPr lang="en-US" sz="1800" u="none" strike="noStrike"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On the Shared Data Agreement Acknowledgement form, please make sure the </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LWIA/Provider and location</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are filled out, otherwise it will be returned to you requesting the missing information.  When submitting the form, please send the </a:t>
            </a:r>
            <a:r>
              <a:rPr lang="en-US" sz="1800" b="1" u="sng" dirty="0">
                <a:effectLst/>
                <a:latin typeface="Times New Roman" panose="02020603050405020304" pitchFamily="18" charset="0"/>
                <a:ea typeface="Calibri" panose="020F0502020204030204" pitchFamily="34" charset="0"/>
                <a:cs typeface="Times New Roman" panose="02020603050405020304" pitchFamily="18" charset="0"/>
              </a:rPr>
              <a:t>user email address and the location address</a:t>
            </a:r>
            <a:r>
              <a:rPr lang="en-US" sz="1800" dirty="0">
                <a:effectLst/>
                <a:latin typeface="Times New Roman" panose="02020603050405020304" pitchFamily="18" charset="0"/>
                <a:ea typeface="Calibri" panose="020F0502020204030204" pitchFamily="34" charset="0"/>
                <a:cs typeface="Times New Roman" panose="02020603050405020304" pitchFamily="18" charset="0"/>
              </a:rPr>
              <a:t> in the body of the email.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9480139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838200" y="1978688"/>
            <a:ext cx="10515600" cy="610965"/>
          </a:xfrm>
        </p:spPr>
        <p:txBody>
          <a:bodyPr>
            <a:normAutofit lnSpcReduction="10000"/>
          </a:bodyPr>
          <a:lstStyle/>
          <a:p>
            <a:pPr marL="0" indent="0" algn="ctr">
              <a:buNone/>
            </a:pPr>
            <a:r>
              <a:rPr lang="en-US" sz="4000" b="1" dirty="0">
                <a:latin typeface="Calibri" panose="020F0502020204030204" pitchFamily="34" charset="0"/>
                <a:ea typeface="Calibri" panose="020F0502020204030204" pitchFamily="34" charset="0"/>
                <a:cs typeface="Times New Roman" panose="02020603050405020304" pitchFamily="18" charset="0"/>
              </a:rPr>
              <a:t>SUMMARY: DEACTIVATING USERS</a:t>
            </a: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EA714BCD-02B9-446B-A94A-160658232CC9}"/>
              </a:ext>
            </a:extLst>
          </p:cNvPr>
          <p:cNvSpPr/>
          <p:nvPr/>
        </p:nvSpPr>
        <p:spPr>
          <a:xfrm>
            <a:off x="467809" y="2729132"/>
            <a:ext cx="11099351" cy="1015663"/>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a:t>
            </a:r>
          </a:p>
          <a:p>
            <a:pPr marL="228600"/>
            <a:endParaRPr lang="en-US" sz="2400" dirty="0">
              <a:latin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EF17D4F2-A21A-4A4B-BEDA-CCDB0EFC98D0}"/>
              </a:ext>
            </a:extLst>
          </p:cNvPr>
          <p:cNvSpPr>
            <a:spLocks noGrp="1"/>
          </p:cNvSpPr>
          <p:nvPr>
            <p:ph type="sldNum" sz="quarter" idx="12"/>
          </p:nvPr>
        </p:nvSpPr>
        <p:spPr/>
        <p:txBody>
          <a:bodyPr/>
          <a:lstStyle/>
          <a:p>
            <a:fld id="{62E03C93-A8B5-5E4D-ADDE-FACFC10B3CD1}" type="slidenum">
              <a:rPr lang="en-US" smtClean="0"/>
              <a:pPr/>
              <a:t>53</a:t>
            </a:fld>
            <a:endParaRPr lang="en-US" dirty="0"/>
          </a:p>
        </p:txBody>
      </p:sp>
      <p:sp>
        <p:nvSpPr>
          <p:cNvPr id="8" name="TextBox 7">
            <a:extLst>
              <a:ext uri="{FF2B5EF4-FFF2-40B4-BE49-F238E27FC236}">
                <a16:creationId xmlns:a16="http://schemas.microsoft.com/office/drawing/2014/main" id="{6545F39B-BFF9-8872-7DC8-D2BD0970FE37}"/>
              </a:ext>
            </a:extLst>
          </p:cNvPr>
          <p:cNvSpPr txBox="1"/>
          <p:nvPr/>
        </p:nvSpPr>
        <p:spPr>
          <a:xfrm>
            <a:off x="216816" y="2460395"/>
            <a:ext cx="11755225" cy="4185761"/>
          </a:xfrm>
          <a:prstGeom prst="rect">
            <a:avLst/>
          </a:prstGeom>
          <a:noFill/>
        </p:spPr>
        <p:txBody>
          <a:bodyPr wrap="square">
            <a:spAutoFit/>
          </a:bodyPr>
          <a:lstStyle/>
          <a:p>
            <a:pPr marL="0" marR="0">
              <a:spcBef>
                <a:spcPts val="0"/>
              </a:spcBef>
              <a:spcAft>
                <a:spcPts val="0"/>
              </a:spcAft>
            </a:pPr>
            <a:r>
              <a:rPr lang="en-US" sz="1600" b="1" dirty="0">
                <a:solidFill>
                  <a:srgbClr val="000000"/>
                </a:solidFill>
                <a:effectLst/>
                <a:highlight>
                  <a:srgbClr val="FF00FF"/>
                </a:highlight>
                <a:latin typeface="Times New Roman" panose="02020603050405020304" pitchFamily="18" charset="0"/>
                <a:ea typeface="Calibri" panose="020F0502020204030204" pitchFamily="34" charset="0"/>
              </a:rPr>
              <a:t>DEACTIVATING USERS – –all forms/requests must be submitted by a LWIA Local System Administrator</a:t>
            </a:r>
            <a:r>
              <a:rPr lang="en-US" sz="1600" b="1" dirty="0">
                <a:solidFill>
                  <a:srgbClr val="000000"/>
                </a:solidFill>
                <a:effectLst/>
                <a:latin typeface="Times New Roman" panose="02020603050405020304" pitchFamily="18" charset="0"/>
                <a:ea typeface="Calibri" panose="020F0502020204030204" pitchFamily="34" charset="0"/>
              </a:rPr>
              <a:t> </a:t>
            </a:r>
            <a:endParaRPr lang="en-US" sz="1600" dirty="0">
              <a:solidFill>
                <a:srgbClr val="000000"/>
              </a:solidFill>
              <a:effectLst/>
              <a:latin typeface="Times New Roman" panose="02020603050405020304" pitchFamily="18" charset="0"/>
              <a:ea typeface="Calibri" panose="020F0502020204030204" pitchFamily="34" charset="0"/>
            </a:endParaRPr>
          </a:p>
          <a:p>
            <a:pPr marL="0" marR="0">
              <a:spcBef>
                <a:spcPts val="0"/>
              </a:spcBef>
              <a:spcAft>
                <a:spcPts val="275"/>
              </a:spcAft>
            </a:pPr>
            <a:r>
              <a:rPr lang="en-US" sz="1600" dirty="0">
                <a:solidFill>
                  <a:srgbClr val="000000"/>
                </a:solidFill>
                <a:effectLst/>
                <a:latin typeface="Times New Roman" panose="02020603050405020304" pitchFamily="18" charset="0"/>
                <a:ea typeface="Calibri" panose="020F0502020204030204" pitchFamily="34" charset="0"/>
              </a:rPr>
              <a:t>• If they had a </a:t>
            </a:r>
            <a:r>
              <a:rPr lang="en-US" sz="1600" b="1" dirty="0">
                <a:solidFill>
                  <a:srgbClr val="000000"/>
                </a:solidFill>
                <a:effectLst/>
                <a:latin typeface="Times New Roman" panose="02020603050405020304" pitchFamily="18" charset="0"/>
                <a:ea typeface="Calibri" panose="020F0502020204030204" pitchFamily="34" charset="0"/>
              </a:rPr>
              <a:t>local LWIA IWDS ID </a:t>
            </a:r>
            <a:r>
              <a:rPr lang="en-US" sz="1600" dirty="0">
                <a:solidFill>
                  <a:srgbClr val="000000"/>
                </a:solidFill>
                <a:effectLst/>
                <a:latin typeface="Times New Roman" panose="02020603050405020304" pitchFamily="18" charset="0"/>
                <a:ea typeface="Calibri" panose="020F0502020204030204" pitchFamily="34" charset="0"/>
              </a:rPr>
              <a:t>notify Kris Theilen at </a:t>
            </a:r>
            <a:r>
              <a:rPr lang="en-US" sz="1600" u="sng" dirty="0">
                <a:solidFill>
                  <a:srgbClr val="000000"/>
                </a:solidFill>
                <a:effectLst/>
                <a:latin typeface="Times New Roman" panose="02020603050405020304" pitchFamily="18" charset="0"/>
                <a:ea typeface="Calibri" panose="020F0502020204030204" pitchFamily="34" charset="0"/>
                <a:hlinkClick r:id="rId2"/>
              </a:rPr>
              <a:t>Kristofer.Theilen@illinois.gov</a:t>
            </a:r>
            <a:r>
              <a:rPr lang="en-US" sz="1600" dirty="0">
                <a:solidFill>
                  <a:srgbClr val="0462C1"/>
                </a:solidFill>
                <a:effectLst/>
                <a:latin typeface="Times New Roman" panose="02020603050405020304" pitchFamily="18" charset="0"/>
                <a:ea typeface="Calibri" panose="020F0502020204030204" pitchFamily="34" charset="0"/>
              </a:rPr>
              <a:t> </a:t>
            </a:r>
            <a:r>
              <a:rPr lang="en-US" sz="1600" dirty="0">
                <a:solidFill>
                  <a:srgbClr val="000000"/>
                </a:solidFill>
                <a:effectLst/>
                <a:latin typeface="Times New Roman" panose="02020603050405020304" pitchFamily="18" charset="0"/>
                <a:ea typeface="Calibri" panose="020F0502020204030204" pitchFamily="34" charset="0"/>
              </a:rPr>
              <a:t>at DCEO (I have to notify the Shared Data Agreement liaison). </a:t>
            </a:r>
            <a:r>
              <a:rPr lang="en-US" sz="1600" dirty="0">
                <a:solidFill>
                  <a:srgbClr val="000000"/>
                </a:solidFill>
                <a:effectLst/>
                <a:highlight>
                  <a:srgbClr val="FF00FF"/>
                </a:highlight>
                <a:latin typeface="Times New Roman" panose="02020603050405020304" pitchFamily="18" charset="0"/>
                <a:ea typeface="Calibri" panose="020F0502020204030204" pitchFamily="34" charset="0"/>
              </a:rPr>
              <a:t>The LWIA Local System Administrator is responsible for disabling the local LWIA IWDS ID and changing the disabled reason to “</a:t>
            </a:r>
            <a:r>
              <a:rPr lang="en-US" sz="1600" u="sng" dirty="0">
                <a:solidFill>
                  <a:srgbClr val="000000"/>
                </a:solidFill>
                <a:effectLst/>
                <a:highlight>
                  <a:srgbClr val="FF00FF"/>
                </a:highlight>
                <a:latin typeface="Times New Roman" panose="02020603050405020304" pitchFamily="18" charset="0"/>
                <a:ea typeface="Calibri" panose="020F0502020204030204" pitchFamily="34" charset="0"/>
              </a:rPr>
              <a:t>NO LONGER EMPLOYED BY PARTNER</a:t>
            </a:r>
            <a:r>
              <a:rPr lang="en-US" sz="1600" dirty="0">
                <a:solidFill>
                  <a:srgbClr val="000000"/>
                </a:solidFill>
                <a:effectLst/>
                <a:highlight>
                  <a:srgbClr val="FF00FF"/>
                </a:highlight>
                <a:latin typeface="Times New Roman" panose="02020603050405020304" pitchFamily="18" charset="0"/>
                <a:ea typeface="Calibri" panose="020F0502020204030204" pitchFamily="34" charset="0"/>
              </a:rPr>
              <a:t>” in IWDS. </a:t>
            </a:r>
          </a:p>
          <a:p>
            <a:pPr marL="0" marR="0">
              <a:spcBef>
                <a:spcPts val="0"/>
              </a:spcBef>
              <a:spcAft>
                <a:spcPts val="275"/>
              </a:spcAft>
            </a:pPr>
            <a:r>
              <a:rPr lang="en-US" sz="1600" dirty="0">
                <a:solidFill>
                  <a:srgbClr val="000000"/>
                </a:solidFill>
                <a:effectLst/>
                <a:latin typeface="Times New Roman" panose="02020603050405020304" pitchFamily="18" charset="0"/>
                <a:ea typeface="Calibri" panose="020F0502020204030204" pitchFamily="34" charset="0"/>
              </a:rPr>
              <a:t>• If they had a </a:t>
            </a:r>
            <a:r>
              <a:rPr lang="en-US" sz="1600" b="1" dirty="0">
                <a:solidFill>
                  <a:srgbClr val="000000"/>
                </a:solidFill>
                <a:effectLst/>
                <a:latin typeface="Times New Roman" panose="02020603050405020304" pitchFamily="18" charset="0"/>
                <a:ea typeface="Calibri" panose="020F0502020204030204" pitchFamily="34" charset="0"/>
              </a:rPr>
              <a:t>LWIA 90 IWDS ID</a:t>
            </a:r>
            <a:r>
              <a:rPr lang="en-US" sz="1600" dirty="0">
                <a:solidFill>
                  <a:srgbClr val="000000"/>
                </a:solidFill>
                <a:effectLst/>
                <a:latin typeface="Times New Roman" panose="02020603050405020304" pitchFamily="18" charset="0"/>
                <a:ea typeface="Calibri" panose="020F0502020204030204" pitchFamily="34" charset="0"/>
              </a:rPr>
              <a:t>, you need to notify Jim Potts at </a:t>
            </a:r>
            <a:r>
              <a:rPr lang="en-US" sz="1600" u="sng" dirty="0">
                <a:solidFill>
                  <a:srgbClr val="000000"/>
                </a:solidFill>
                <a:effectLst/>
                <a:latin typeface="Times New Roman" panose="02020603050405020304" pitchFamily="18" charset="0"/>
                <a:ea typeface="Calibri" panose="020F0502020204030204" pitchFamily="34" charset="0"/>
                <a:hlinkClick r:id="rId3"/>
              </a:rPr>
              <a:t>James.Potts@illinois.gov</a:t>
            </a:r>
            <a:r>
              <a:rPr lang="en-US" sz="1600" dirty="0">
                <a:solidFill>
                  <a:srgbClr val="0462C1"/>
                </a:solidFill>
                <a:effectLst/>
                <a:latin typeface="Times New Roman" panose="02020603050405020304" pitchFamily="18" charset="0"/>
                <a:ea typeface="Calibri" panose="020F0502020204030204" pitchFamily="34" charset="0"/>
              </a:rPr>
              <a:t> </a:t>
            </a:r>
            <a:r>
              <a:rPr lang="en-US" sz="1600" b="1" dirty="0">
                <a:solidFill>
                  <a:srgbClr val="000000"/>
                </a:solidFill>
                <a:effectLst/>
                <a:latin typeface="Times New Roman" panose="02020603050405020304" pitchFamily="18" charset="0"/>
                <a:ea typeface="Calibri" panose="020F0502020204030204" pitchFamily="34" charset="0"/>
              </a:rPr>
              <a:t>AND</a:t>
            </a:r>
            <a:r>
              <a:rPr lang="en-US" sz="1600" dirty="0">
                <a:solidFill>
                  <a:srgbClr val="000000"/>
                </a:solidFill>
                <a:effectLst/>
                <a:latin typeface="Times New Roman" panose="02020603050405020304" pitchFamily="18" charset="0"/>
                <a:ea typeface="Calibri" panose="020F0502020204030204" pitchFamily="34" charset="0"/>
              </a:rPr>
              <a:t> Kris Theilen at </a:t>
            </a:r>
            <a:r>
              <a:rPr lang="en-US" sz="1600" u="sng" dirty="0">
                <a:solidFill>
                  <a:srgbClr val="000000"/>
                </a:solidFill>
                <a:effectLst/>
                <a:latin typeface="Times New Roman" panose="02020603050405020304" pitchFamily="18" charset="0"/>
                <a:ea typeface="Calibri" panose="020F0502020204030204" pitchFamily="34" charset="0"/>
                <a:hlinkClick r:id="rId2"/>
              </a:rPr>
              <a:t>Kristofer.Theilen@illinois.gov</a:t>
            </a:r>
            <a:r>
              <a:rPr lang="en-US" sz="1600" dirty="0">
                <a:solidFill>
                  <a:srgbClr val="0462C1"/>
                </a:solidFill>
                <a:effectLst/>
                <a:latin typeface="Times New Roman" panose="02020603050405020304" pitchFamily="18" charset="0"/>
                <a:ea typeface="Calibri" panose="020F0502020204030204" pitchFamily="34" charset="0"/>
              </a:rPr>
              <a:t> </a:t>
            </a:r>
            <a:r>
              <a:rPr lang="en-US" sz="1600" dirty="0">
                <a:solidFill>
                  <a:srgbClr val="000000"/>
                </a:solidFill>
                <a:effectLst/>
                <a:latin typeface="Times New Roman" panose="02020603050405020304" pitchFamily="18" charset="0"/>
                <a:ea typeface="Calibri" panose="020F0502020204030204" pitchFamily="34" charset="0"/>
              </a:rPr>
              <a:t>at DCEO. </a:t>
            </a:r>
          </a:p>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If they had an </a:t>
            </a:r>
            <a:r>
              <a:rPr lang="en-US" sz="1600" b="1" dirty="0">
                <a:effectLst/>
                <a:latin typeface="Times New Roman" panose="02020603050405020304" pitchFamily="18" charset="0"/>
                <a:ea typeface="Calibri" panose="020F0502020204030204" pitchFamily="34" charset="0"/>
                <a:cs typeface="Times New Roman" panose="02020603050405020304" pitchFamily="18" charset="0"/>
              </a:rPr>
              <a:t>IES ID</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you need send the </a:t>
            </a:r>
            <a:r>
              <a:rPr lang="en-US" sz="1600"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IES deactivate form</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1600" u="none" strike="noStrike" dirty="0">
                <a:effectLst/>
                <a:latin typeface="Times New Roman" panose="02020603050405020304" pitchFamily="18" charset="0"/>
                <a:ea typeface="Calibri" panose="020F0502020204030204" pitchFamily="34" charset="0"/>
                <a:cs typeface="Times New Roman" panose="02020603050405020304" pitchFamily="18" charset="0"/>
              </a:rPr>
              <a:t>Carrie Compardo at </a:t>
            </a:r>
            <a:r>
              <a:rPr lang="en-US" sz="16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4"/>
              </a:rPr>
              <a:t>Carrie.Compardo@Illinois.gov</a:t>
            </a:r>
            <a:r>
              <a:rPr lang="en-US" sz="16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b="1" u="sng" dirty="0">
                <a:effectLst/>
                <a:latin typeface="Times New Roman" panose="02020603050405020304" pitchFamily="18" charset="0"/>
                <a:ea typeface="Calibri" panose="020F0502020204030204" pitchFamily="34" charset="0"/>
                <a:cs typeface="Times New Roman" panose="02020603050405020304" pitchFamily="18" charset="0"/>
              </a:rPr>
              <a:t>AND</a:t>
            </a:r>
            <a:r>
              <a:rPr lang="en-US" sz="1600" u="none" strike="noStrike" dirty="0">
                <a:effectLst/>
                <a:latin typeface="Times New Roman" panose="02020603050405020304" pitchFamily="18" charset="0"/>
                <a:ea typeface="Calibri" panose="020F0502020204030204" pitchFamily="34" charset="0"/>
                <a:cs typeface="Times New Roman" panose="02020603050405020304" pitchFamily="18" charset="0"/>
              </a:rPr>
              <a:t> cc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Kris Theilen at </a:t>
            </a:r>
            <a:r>
              <a:rPr lang="en-US" sz="1600" u="sng"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hlinkClick r:id="rId2"/>
              </a:rPr>
              <a:t>Kristofer.Theilen@illinois.gov</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at DCEO</a:t>
            </a:r>
            <a:r>
              <a:rPr lang="en-US" sz="1600" u="none" strike="noStrike" dirty="0">
                <a:solidFill>
                  <a:srgbClr val="0563C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If you don’t have the form on the email, you will be contacted later to complete it.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275"/>
              </a:spcAft>
            </a:pPr>
            <a:r>
              <a:rPr lang="en-US" sz="1600" dirty="0">
                <a:solidFill>
                  <a:srgbClr val="000000"/>
                </a:solidFill>
                <a:effectLst/>
                <a:latin typeface="Times New Roman" panose="02020603050405020304" pitchFamily="18" charset="0"/>
                <a:ea typeface="Calibri" panose="020F0502020204030204" pitchFamily="34" charset="0"/>
              </a:rPr>
              <a:t>• If they had an </a:t>
            </a:r>
            <a:r>
              <a:rPr lang="en-US" sz="1600" b="1" dirty="0">
                <a:solidFill>
                  <a:srgbClr val="000000"/>
                </a:solidFill>
                <a:effectLst/>
                <a:latin typeface="Times New Roman" panose="02020603050405020304" pitchFamily="18" charset="0"/>
                <a:ea typeface="Calibri" panose="020F0502020204030204" pitchFamily="34" charset="0"/>
              </a:rPr>
              <a:t>IBIS ID</a:t>
            </a:r>
            <a:r>
              <a:rPr lang="en-US" sz="1600" dirty="0">
                <a:solidFill>
                  <a:srgbClr val="000000"/>
                </a:solidFill>
                <a:effectLst/>
                <a:latin typeface="Times New Roman" panose="02020603050405020304" pitchFamily="18" charset="0"/>
                <a:ea typeface="Calibri" panose="020F0502020204030204" pitchFamily="34" charset="0"/>
              </a:rPr>
              <a:t>, you need to notify Kris Theilen at </a:t>
            </a:r>
            <a:r>
              <a:rPr lang="en-US" sz="1600" u="sng" dirty="0">
                <a:solidFill>
                  <a:srgbClr val="000000"/>
                </a:solidFill>
                <a:effectLst/>
                <a:latin typeface="Times New Roman" panose="02020603050405020304" pitchFamily="18" charset="0"/>
                <a:ea typeface="Calibri" panose="020F0502020204030204" pitchFamily="34" charset="0"/>
                <a:hlinkClick r:id="rId2"/>
              </a:rPr>
              <a:t>Kristofer.Theilen@illinois.gov</a:t>
            </a:r>
            <a:r>
              <a:rPr lang="en-US" sz="1600" dirty="0">
                <a:solidFill>
                  <a:srgbClr val="0462C1"/>
                </a:solidFill>
                <a:effectLst/>
                <a:latin typeface="Times New Roman" panose="02020603050405020304" pitchFamily="18" charset="0"/>
                <a:ea typeface="Calibri" panose="020F0502020204030204" pitchFamily="34" charset="0"/>
              </a:rPr>
              <a:t> </a:t>
            </a:r>
            <a:r>
              <a:rPr lang="en-US" sz="1600" dirty="0">
                <a:solidFill>
                  <a:srgbClr val="000000"/>
                </a:solidFill>
                <a:effectLst/>
                <a:latin typeface="Times New Roman" panose="02020603050405020304" pitchFamily="18" charset="0"/>
                <a:ea typeface="Calibri" panose="020F0502020204030204" pitchFamily="34" charset="0"/>
              </a:rPr>
              <a:t>at DCEO (no need to fill out a form, it is generated from the IBIS user database system).</a:t>
            </a:r>
          </a:p>
          <a:p>
            <a:pPr marL="0" marR="0">
              <a:spcBef>
                <a:spcPts val="0"/>
              </a:spcBef>
              <a:spcAft>
                <a:spcPts val="275"/>
              </a:spcAft>
            </a:pPr>
            <a:r>
              <a:rPr lang="en-US" sz="1600" dirty="0">
                <a:solidFill>
                  <a:srgbClr val="000000"/>
                </a:solidFill>
                <a:effectLst/>
                <a:latin typeface="Times New Roman" panose="02020603050405020304" pitchFamily="18" charset="0"/>
                <a:ea typeface="Calibri" panose="020F0502020204030204" pitchFamily="34" charset="0"/>
              </a:rPr>
              <a:t>• If they had </a:t>
            </a:r>
            <a:r>
              <a:rPr lang="en-US" sz="1600" b="1" dirty="0">
                <a:solidFill>
                  <a:srgbClr val="000000"/>
                </a:solidFill>
                <a:effectLst/>
                <a:latin typeface="Times New Roman" panose="02020603050405020304" pitchFamily="18" charset="0"/>
                <a:ea typeface="Calibri" panose="020F0502020204030204" pitchFamily="34" charset="0"/>
              </a:rPr>
              <a:t>IL workNet </a:t>
            </a:r>
            <a:r>
              <a:rPr lang="en-US" sz="1600" dirty="0">
                <a:solidFill>
                  <a:srgbClr val="000000"/>
                </a:solidFill>
                <a:effectLst/>
                <a:latin typeface="Times New Roman" panose="02020603050405020304" pitchFamily="18" charset="0"/>
                <a:ea typeface="Calibri" panose="020F0502020204030204" pitchFamily="34" charset="0"/>
              </a:rPr>
              <a:t>access, you need to send </a:t>
            </a:r>
            <a:r>
              <a:rPr lang="en-US" sz="1600" u="sng" dirty="0">
                <a:solidFill>
                  <a:srgbClr val="000000"/>
                </a:solidFill>
                <a:effectLst/>
                <a:highlight>
                  <a:srgbClr val="FFFF00"/>
                </a:highlight>
                <a:latin typeface="Times New Roman" panose="02020603050405020304" pitchFamily="18" charset="0"/>
                <a:ea typeface="Calibri" panose="020F0502020204030204" pitchFamily="34" charset="0"/>
              </a:rPr>
              <a:t>their name and email address</a:t>
            </a:r>
            <a:r>
              <a:rPr lang="en-US" sz="1600" dirty="0">
                <a:solidFill>
                  <a:srgbClr val="000000"/>
                </a:solidFill>
                <a:effectLst/>
                <a:latin typeface="Times New Roman" panose="02020603050405020304" pitchFamily="18" charset="0"/>
                <a:ea typeface="Calibri" panose="020F0502020204030204" pitchFamily="34" charset="0"/>
              </a:rPr>
              <a:t> to IL workNet by email to </a:t>
            </a:r>
            <a:r>
              <a:rPr lang="en-US" sz="1600" u="sng" dirty="0">
                <a:solidFill>
                  <a:srgbClr val="000000"/>
                </a:solidFill>
                <a:effectLst/>
                <a:latin typeface="Times New Roman" panose="02020603050405020304" pitchFamily="18" charset="0"/>
                <a:ea typeface="Calibri" panose="020F0502020204030204" pitchFamily="34" charset="0"/>
                <a:hlinkClick r:id="rId5"/>
              </a:rPr>
              <a:t>info@illinoisworkNet.com</a:t>
            </a:r>
            <a:r>
              <a:rPr lang="en-US" sz="1600" dirty="0">
                <a:solidFill>
                  <a:srgbClr val="000000"/>
                </a:solidFill>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600" dirty="0">
                <a:solidFill>
                  <a:srgbClr val="000000"/>
                </a:solidFill>
                <a:effectLst/>
                <a:latin typeface="Times New Roman" panose="02020603050405020304" pitchFamily="18" charset="0"/>
                <a:ea typeface="Calibri" panose="020F0502020204030204" pitchFamily="34" charset="0"/>
              </a:rPr>
              <a:t>• If they had </a:t>
            </a:r>
            <a:r>
              <a:rPr lang="en-US" sz="1600" b="1" dirty="0">
                <a:solidFill>
                  <a:srgbClr val="000000"/>
                </a:solidFill>
                <a:effectLst/>
                <a:latin typeface="Times New Roman" panose="02020603050405020304" pitchFamily="18" charset="0"/>
                <a:ea typeface="Calibri" panose="020F0502020204030204" pitchFamily="34" charset="0"/>
              </a:rPr>
              <a:t>IEBS access</a:t>
            </a:r>
            <a:r>
              <a:rPr lang="en-US" sz="1600" dirty="0">
                <a:solidFill>
                  <a:srgbClr val="000000"/>
                </a:solidFill>
                <a:effectLst/>
                <a:latin typeface="Times New Roman" panose="02020603050405020304" pitchFamily="18" charset="0"/>
                <a:ea typeface="Calibri" panose="020F0502020204030204" pitchFamily="34" charset="0"/>
              </a:rPr>
              <a:t>, you need to notify IL workNet at </a:t>
            </a:r>
            <a:r>
              <a:rPr lang="en-US" sz="1600" u="sng" dirty="0">
                <a:solidFill>
                  <a:srgbClr val="000000"/>
                </a:solidFill>
                <a:effectLst/>
                <a:latin typeface="Times New Roman" panose="02020603050405020304" pitchFamily="18" charset="0"/>
                <a:ea typeface="Calibri" panose="020F0502020204030204" pitchFamily="34" charset="0"/>
                <a:hlinkClick r:id="rId5"/>
              </a:rPr>
              <a:t>info@illinoisworkNet.com</a:t>
            </a:r>
            <a:r>
              <a:rPr lang="en-US" sz="1600" dirty="0">
                <a:solidFill>
                  <a:srgbClr val="0462C1"/>
                </a:solidFill>
                <a:effectLst/>
                <a:latin typeface="Times New Roman" panose="02020603050405020304" pitchFamily="18" charset="0"/>
                <a:ea typeface="Calibri" panose="020F0502020204030204" pitchFamily="34" charset="0"/>
              </a:rPr>
              <a:t> </a:t>
            </a:r>
            <a:r>
              <a:rPr lang="en-US" sz="1600" dirty="0">
                <a:solidFill>
                  <a:srgbClr val="000000"/>
                </a:solidFill>
                <a:effectLst/>
                <a:latin typeface="Times New Roman" panose="02020603050405020304" pitchFamily="18" charset="0"/>
                <a:ea typeface="Calibri" panose="020F0502020204030204" pitchFamily="34" charset="0"/>
              </a:rPr>
              <a:t>and Kris Theilen at </a:t>
            </a:r>
            <a:r>
              <a:rPr lang="en-US" sz="1600" u="sng" dirty="0">
                <a:solidFill>
                  <a:srgbClr val="000000"/>
                </a:solidFill>
                <a:effectLst/>
                <a:latin typeface="Times New Roman" panose="02020603050405020304" pitchFamily="18" charset="0"/>
                <a:ea typeface="Calibri" panose="020F0502020204030204" pitchFamily="34" charset="0"/>
                <a:hlinkClick r:id="rId2"/>
              </a:rPr>
              <a:t>Kristofer.Theilen@illinois.gov</a:t>
            </a:r>
            <a:r>
              <a:rPr lang="en-US" sz="1600" dirty="0">
                <a:solidFill>
                  <a:srgbClr val="0462C1"/>
                </a:solidFill>
                <a:effectLst/>
                <a:latin typeface="Times New Roman" panose="02020603050405020304" pitchFamily="18" charset="0"/>
                <a:ea typeface="Calibri" panose="020F0502020204030204" pitchFamily="34" charset="0"/>
              </a:rPr>
              <a:t> </a:t>
            </a:r>
            <a:r>
              <a:rPr lang="en-US" sz="1600" dirty="0">
                <a:solidFill>
                  <a:srgbClr val="000000"/>
                </a:solidFill>
                <a:effectLst/>
                <a:latin typeface="Times New Roman" panose="02020603050405020304" pitchFamily="18" charset="0"/>
                <a:ea typeface="Calibri" panose="020F0502020204030204" pitchFamily="34" charset="0"/>
              </a:rPr>
              <a:t>at DCEO with </a:t>
            </a:r>
            <a:r>
              <a:rPr lang="en-US" sz="1600" b="1" dirty="0">
                <a:solidFill>
                  <a:srgbClr val="000000"/>
                </a:solidFill>
                <a:effectLst/>
                <a:latin typeface="Times New Roman" panose="02020603050405020304" pitchFamily="18" charset="0"/>
                <a:ea typeface="Calibri" panose="020F0502020204030204" pitchFamily="34" charset="0"/>
              </a:rPr>
              <a:t>their name and email address</a:t>
            </a:r>
            <a:r>
              <a:rPr lang="en-US" sz="1600" dirty="0">
                <a:solidFill>
                  <a:srgbClr val="000000"/>
                </a:solidFill>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600" dirty="0">
                <a:solidFill>
                  <a:srgbClr val="000000"/>
                </a:solidFill>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You can send </a:t>
            </a:r>
            <a:r>
              <a:rPr lang="en-US" sz="1600" b="1" u="sng" dirty="0">
                <a:effectLst/>
                <a:latin typeface="Times New Roman" panose="02020603050405020304" pitchFamily="18" charset="0"/>
                <a:ea typeface="Calibri" panose="020F0502020204030204" pitchFamily="34" charset="0"/>
                <a:cs typeface="Times New Roman" panose="02020603050405020304" pitchFamily="18" charset="0"/>
              </a:rPr>
              <a:t>one email</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to </a:t>
            </a:r>
            <a:r>
              <a:rPr lang="en-US" sz="1600" b="1" u="sng" dirty="0">
                <a:effectLst/>
                <a:latin typeface="Times New Roman" panose="02020603050405020304" pitchFamily="18" charset="0"/>
                <a:ea typeface="Calibri" panose="020F0502020204030204" pitchFamily="34" charset="0"/>
                <a:cs typeface="Times New Roman" panose="02020603050405020304" pitchFamily="18" charset="0"/>
              </a:rPr>
              <a:t>all necessary recipients</a:t>
            </a:r>
            <a:r>
              <a:rPr lang="en-US" sz="1600" dirty="0">
                <a:effectLst/>
                <a:latin typeface="Times New Roman" panose="02020603050405020304" pitchFamily="18" charset="0"/>
                <a:ea typeface="Calibri" panose="020F0502020204030204" pitchFamily="34" charset="0"/>
                <a:cs typeface="Times New Roman" panose="02020603050405020304" pitchFamily="18" charset="0"/>
              </a:rPr>
              <a:t> to deactivate everything at once.  Make sure to include the user email address for IL workNet.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3454346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950741" y="2118167"/>
            <a:ext cx="10515600" cy="610965"/>
          </a:xfrm>
        </p:spPr>
        <p:txBody>
          <a:bodyPr>
            <a:normAutofit lnSpcReduction="10000"/>
          </a:bodyPr>
          <a:lstStyle/>
          <a:p>
            <a:pPr marL="0" indent="0" algn="ctr">
              <a:buNone/>
            </a:pPr>
            <a:r>
              <a:rPr lang="en-US" sz="4000" b="1" dirty="0">
                <a:latin typeface="Calibri" panose="020F0502020204030204" pitchFamily="34" charset="0"/>
                <a:ea typeface="Calibri" panose="020F0502020204030204" pitchFamily="34" charset="0"/>
                <a:cs typeface="Times New Roman" panose="02020603050405020304" pitchFamily="18" charset="0"/>
              </a:rPr>
              <a:t>SUMMARY: DEACTIVATING USERS</a:t>
            </a: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A6F5DB01-B51B-4434-80EB-725CC167F727}"/>
              </a:ext>
            </a:extLst>
          </p:cNvPr>
          <p:cNvSpPr/>
          <p:nvPr/>
        </p:nvSpPr>
        <p:spPr>
          <a:xfrm>
            <a:off x="1197204" y="2998957"/>
            <a:ext cx="9389097" cy="3046988"/>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Example of LSA deactivating all system account in one email to all necessary recipients:	</a:t>
            </a: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r>
              <a:rPr lang="en-US" sz="2400" i="1" dirty="0">
                <a:latin typeface="Calibri" panose="020F0502020204030204" pitchFamily="34" charset="0"/>
                <a:ea typeface="Calibri" panose="020F0502020204030204" pitchFamily="34" charset="0"/>
                <a:cs typeface="Times New Roman" panose="02020603050405020304" pitchFamily="18" charset="0"/>
              </a:rPr>
              <a:t>Please remove user John Doe from IBIS, IES, and IL workNet.  His email was </a:t>
            </a:r>
            <a:r>
              <a:rPr lang="en-US" sz="2400" i="1" dirty="0">
                <a:latin typeface="Calibri" panose="020F0502020204030204" pitchFamily="34" charset="0"/>
                <a:ea typeface="Calibri" panose="020F0502020204030204" pitchFamily="34" charset="0"/>
                <a:cs typeface="Times New Roman" panose="02020603050405020304" pitchFamily="18" charset="0"/>
                <a:hlinkClick r:id="rId2"/>
              </a:rPr>
              <a:t>john.doe@wioaworks.org</a:t>
            </a:r>
            <a:r>
              <a:rPr lang="en-US" sz="2400" i="1" dirty="0">
                <a:latin typeface="Calibri" panose="020F0502020204030204" pitchFamily="34" charset="0"/>
                <a:ea typeface="Calibri" panose="020F0502020204030204" pitchFamily="34" charset="0"/>
                <a:cs typeface="Times New Roman" panose="02020603050405020304" pitchFamily="18" charset="0"/>
              </a:rPr>
              <a:t>.  He has already been deactivated in IWDS.</a:t>
            </a:r>
          </a:p>
          <a:p>
            <a:endParaRPr lang="en-US" sz="2400" i="1" dirty="0">
              <a:latin typeface="Calibri" panose="020F0502020204030204" pitchFamily="34" charset="0"/>
              <a:ea typeface="Calibri" panose="020F0502020204030204" pitchFamily="34" charset="0"/>
              <a:cs typeface="Times New Roman" panose="02020603050405020304" pitchFamily="18" charset="0"/>
            </a:endParaRPr>
          </a:p>
          <a:p>
            <a:r>
              <a:rPr lang="en-US" sz="2400" i="1" dirty="0">
                <a:latin typeface="Calibri" panose="020F0502020204030204" pitchFamily="34" charset="0"/>
                <a:ea typeface="Calibri" panose="020F0502020204030204" pitchFamily="34" charset="0"/>
                <a:cs typeface="Times New Roman" panose="02020603050405020304" pitchFamily="18" charset="0"/>
              </a:rPr>
              <a:t>Thanks!</a:t>
            </a:r>
            <a:br>
              <a:rPr lang="en-US" sz="2400" i="1" dirty="0">
                <a:latin typeface="Calibri" panose="020F0502020204030204" pitchFamily="34" charset="0"/>
                <a:ea typeface="Calibri" panose="020F0502020204030204" pitchFamily="34" charset="0"/>
                <a:cs typeface="Times New Roman" panose="02020603050405020304" pitchFamily="18" charset="0"/>
              </a:rPr>
            </a:br>
            <a:r>
              <a:rPr lang="en-US" sz="2400" i="1" dirty="0">
                <a:latin typeface="Calibri" panose="020F0502020204030204" pitchFamily="34" charset="0"/>
                <a:ea typeface="Calibri" panose="020F0502020204030204" pitchFamily="34" charset="0"/>
                <a:cs typeface="Times New Roman" panose="02020603050405020304" pitchFamily="18" charset="0"/>
              </a:rPr>
              <a:t>LWIA LSA </a:t>
            </a:r>
          </a:p>
        </p:txBody>
      </p:sp>
      <p:sp>
        <p:nvSpPr>
          <p:cNvPr id="6" name="Rectangle 5">
            <a:extLst>
              <a:ext uri="{FF2B5EF4-FFF2-40B4-BE49-F238E27FC236}">
                <a16:creationId xmlns:a16="http://schemas.microsoft.com/office/drawing/2014/main" id="{EA714BCD-02B9-446B-A94A-160658232CC9}"/>
              </a:ext>
            </a:extLst>
          </p:cNvPr>
          <p:cNvSpPr/>
          <p:nvPr/>
        </p:nvSpPr>
        <p:spPr>
          <a:xfrm>
            <a:off x="467809" y="2729132"/>
            <a:ext cx="11099351" cy="1015663"/>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 </a:t>
            </a:r>
          </a:p>
          <a:p>
            <a:pPr marL="228600"/>
            <a:endParaRPr lang="en-US" sz="2400" dirty="0">
              <a:latin typeface="Calibri" panose="020F0502020204030204" pitchFamily="34" charset="0"/>
              <a:cs typeface="Times New Roman" panose="02020603050405020304" pitchFamily="18" charset="0"/>
            </a:endParaRPr>
          </a:p>
        </p:txBody>
      </p:sp>
      <p:sp>
        <p:nvSpPr>
          <p:cNvPr id="7" name="Slide Number Placeholder 6">
            <a:extLst>
              <a:ext uri="{FF2B5EF4-FFF2-40B4-BE49-F238E27FC236}">
                <a16:creationId xmlns:a16="http://schemas.microsoft.com/office/drawing/2014/main" id="{EF17D4F2-A21A-4A4B-BEDA-CCDB0EFC98D0}"/>
              </a:ext>
            </a:extLst>
          </p:cNvPr>
          <p:cNvSpPr>
            <a:spLocks noGrp="1"/>
          </p:cNvSpPr>
          <p:nvPr>
            <p:ph type="sldNum" sz="quarter" idx="12"/>
          </p:nvPr>
        </p:nvSpPr>
        <p:spPr/>
        <p:txBody>
          <a:bodyPr/>
          <a:lstStyle/>
          <a:p>
            <a:fld id="{62E03C93-A8B5-5E4D-ADDE-FACFC10B3CD1}" type="slidenum">
              <a:rPr lang="en-US" smtClean="0"/>
              <a:pPr/>
              <a:t>54</a:t>
            </a:fld>
            <a:endParaRPr lang="en-US" dirty="0"/>
          </a:p>
        </p:txBody>
      </p:sp>
    </p:spTree>
    <p:extLst>
      <p:ext uri="{BB962C8B-B14F-4D97-AF65-F5344CB8AC3E}">
        <p14:creationId xmlns:p14="http://schemas.microsoft.com/office/powerpoint/2010/main" val="9478035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3165231" y="2080669"/>
            <a:ext cx="5445369" cy="807913"/>
          </a:xfrm>
        </p:spPr>
        <p:txBody>
          <a:bodyPr>
            <a:normAutofit fontScale="92500"/>
          </a:bodyPr>
          <a:lstStyle/>
          <a:p>
            <a:pPr marL="0" indent="0" algn="ctr">
              <a:buNone/>
            </a:pPr>
            <a:r>
              <a:rPr lang="en-US" sz="4000" b="1" dirty="0">
                <a:latin typeface="Calibri" panose="020F0502020204030204" pitchFamily="34" charset="0"/>
                <a:cs typeface="Times New Roman" panose="02020603050405020304" pitchFamily="18" charset="0"/>
              </a:rPr>
              <a:t>POSSIBLE SYSTEM MISUSE</a:t>
            </a:r>
          </a:p>
          <a:p>
            <a:pPr marL="0" indent="0" algn="ctr">
              <a:buNone/>
            </a:pPr>
            <a:endParaRPr lang="en-US"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a:p>
            <a:pPr marL="0" indent="0" algn="ctr">
              <a:buNone/>
            </a:pPr>
            <a:endParaRPr lang="en-US" sz="4000" b="1" dirty="0">
              <a:effectLst>
                <a:outerShdw blurRad="38100" dist="38100" dir="2700000" algn="tl">
                  <a:srgbClr val="000000">
                    <a:alpha val="43137"/>
                  </a:srgbClr>
                </a:outerShdw>
              </a:effectLst>
              <a:cs typeface="Traditional Arabic" panose="02020603050405020304" pitchFamily="18" charset="-78"/>
            </a:endParaRP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dirty="0"/>
          </a:p>
        </p:txBody>
      </p:sp>
      <p:sp>
        <p:nvSpPr>
          <p:cNvPr id="4" name="Rectangle 3">
            <a:extLst>
              <a:ext uri="{FF2B5EF4-FFF2-40B4-BE49-F238E27FC236}">
                <a16:creationId xmlns:a16="http://schemas.microsoft.com/office/drawing/2014/main" id="{5EC0B2C1-C31B-4CF2-990A-DA043986E7F2}"/>
              </a:ext>
            </a:extLst>
          </p:cNvPr>
          <p:cNvSpPr/>
          <p:nvPr/>
        </p:nvSpPr>
        <p:spPr>
          <a:xfrm>
            <a:off x="361070" y="2637307"/>
            <a:ext cx="11329181" cy="3970318"/>
          </a:xfrm>
          <a:prstGeom prst="rect">
            <a:avLst/>
          </a:prstGeom>
        </p:spPr>
        <p:txBody>
          <a:bodyPr wrap="square">
            <a:spAutoFit/>
          </a:bodyPr>
          <a:lstStyle/>
          <a:p>
            <a:pPr marL="228600"/>
            <a:r>
              <a:rPr lang="en-US" sz="2800" dirty="0">
                <a:latin typeface="Calibri" panose="020F0502020204030204" pitchFamily="34" charset="0"/>
                <a:ea typeface="Calibri" panose="020F0502020204030204" pitchFamily="34" charset="0"/>
                <a:cs typeface="Times New Roman" panose="02020603050405020304" pitchFamily="18" charset="0"/>
              </a:rPr>
              <a:t>If for any reason, you suspect that an LWIA employee or subcontractor is misusing their access to </a:t>
            </a:r>
            <a:r>
              <a:rPr lang="en-US" sz="2800" b="1" u="sng" dirty="0">
                <a:latin typeface="Calibri" panose="020F0502020204030204" pitchFamily="34" charset="0"/>
                <a:ea typeface="Calibri" panose="020F0502020204030204" pitchFamily="34" charset="0"/>
                <a:cs typeface="Times New Roman" panose="02020603050405020304" pitchFamily="18" charset="0"/>
              </a:rPr>
              <a:t>any</a:t>
            </a:r>
            <a:r>
              <a:rPr lang="en-US" sz="2800" dirty="0">
                <a:latin typeface="Calibri" panose="020F0502020204030204" pitchFamily="34" charset="0"/>
                <a:ea typeface="Calibri" panose="020F0502020204030204" pitchFamily="34" charset="0"/>
                <a:cs typeface="Times New Roman" panose="02020603050405020304" pitchFamily="18" charset="0"/>
              </a:rPr>
              <a:t> system (IWDS, IWDS – LWIA 90, IBIS, IES, IEBS or IL workNet), </a:t>
            </a:r>
            <a:r>
              <a:rPr lang="en-US" sz="2800" b="1" u="sng" dirty="0">
                <a:latin typeface="Calibri" panose="020F0502020204030204" pitchFamily="34" charset="0"/>
                <a:ea typeface="Calibri" panose="020F0502020204030204" pitchFamily="34" charset="0"/>
                <a:cs typeface="Times New Roman" panose="02020603050405020304" pitchFamily="18" charset="0"/>
              </a:rPr>
              <a:t>please contact the IWDS System Administrators at DCEO immediately.</a:t>
            </a:r>
          </a:p>
          <a:p>
            <a:pPr marL="228600"/>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228600"/>
            <a:r>
              <a:rPr lang="en-US" sz="2800" dirty="0">
                <a:latin typeface="Calibri" panose="020F0502020204030204" pitchFamily="34" charset="0"/>
                <a:ea typeface="Calibri" panose="020F0502020204030204" pitchFamily="34" charset="0"/>
                <a:cs typeface="Times New Roman" panose="02020603050405020304" pitchFamily="18" charset="0"/>
              </a:rPr>
              <a:t>Misuse includes accessing the systems for outside employment purposes (non-LWIA WIOA related), using the systems for personal gain, or using the systems to look up information on family members, co-workers, or celebrities.</a:t>
            </a:r>
          </a:p>
        </p:txBody>
      </p:sp>
      <p:sp>
        <p:nvSpPr>
          <p:cNvPr id="6" name="Slide Number Placeholder 5">
            <a:extLst>
              <a:ext uri="{FF2B5EF4-FFF2-40B4-BE49-F238E27FC236}">
                <a16:creationId xmlns:a16="http://schemas.microsoft.com/office/drawing/2014/main" id="{D83A9250-8CD4-4FC0-B6A9-70F477FB2A0C}"/>
              </a:ext>
            </a:extLst>
          </p:cNvPr>
          <p:cNvSpPr>
            <a:spLocks noGrp="1"/>
          </p:cNvSpPr>
          <p:nvPr>
            <p:ph type="sldNum" sz="quarter" idx="12"/>
          </p:nvPr>
        </p:nvSpPr>
        <p:spPr/>
        <p:txBody>
          <a:bodyPr/>
          <a:lstStyle/>
          <a:p>
            <a:fld id="{62E03C93-A8B5-5E4D-ADDE-FACFC10B3CD1}" type="slidenum">
              <a:rPr lang="en-US" smtClean="0"/>
              <a:pPr/>
              <a:t>55</a:t>
            </a:fld>
            <a:endParaRPr lang="en-US" dirty="0"/>
          </a:p>
        </p:txBody>
      </p:sp>
    </p:spTree>
    <p:extLst>
      <p:ext uri="{BB962C8B-B14F-4D97-AF65-F5344CB8AC3E}">
        <p14:creationId xmlns:p14="http://schemas.microsoft.com/office/powerpoint/2010/main" val="27407413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0" indent="0">
              <a:buNone/>
            </a:pPr>
            <a:endParaRPr lang="en-US" sz="1800" dirty="0">
              <a:solidFill>
                <a:schemeClr val="tx1"/>
              </a:solidFill>
              <a:latin typeface="Tahoma" panose="020B060403050404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A6F5DB01-B51B-4434-80EB-725CC167F727}"/>
              </a:ext>
            </a:extLst>
          </p:cNvPr>
          <p:cNvSpPr/>
          <p:nvPr/>
        </p:nvSpPr>
        <p:spPr>
          <a:xfrm>
            <a:off x="304800" y="2828836"/>
            <a:ext cx="11262360" cy="1200329"/>
          </a:xfrm>
          <a:prstGeom prst="rect">
            <a:avLst/>
          </a:prstGeom>
        </p:spPr>
        <p:txBody>
          <a:bodyPr wrap="square">
            <a:spAutoFit/>
          </a:bodyPr>
          <a:lstStyle/>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a:p>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85796E74-5A56-4DB6-84E9-F360C420376E}"/>
              </a:ext>
            </a:extLst>
          </p:cNvPr>
          <p:cNvSpPr/>
          <p:nvPr/>
        </p:nvSpPr>
        <p:spPr>
          <a:xfrm>
            <a:off x="2216438" y="2593619"/>
            <a:ext cx="6609526" cy="4027834"/>
          </a:xfrm>
          <a:prstGeom prst="rect">
            <a:avLst/>
          </a:prstGeom>
        </p:spPr>
        <p:txBody>
          <a:bodyPr wrap="square">
            <a:spAutoFit/>
          </a:bodyPr>
          <a:lstStyle/>
          <a:p>
            <a:pPr marL="228600" algn="ctr">
              <a:lnSpc>
                <a:spcPct val="115000"/>
              </a:lnSpc>
            </a:pPr>
            <a:r>
              <a:rPr lang="en-US" sz="1600" b="1" dirty="0">
                <a:latin typeface="Tahoma" panose="020B0604030504040204" pitchFamily="34" charset="0"/>
                <a:cs typeface="Times New Roman" panose="02020603050405020304" pitchFamily="18" charset="0"/>
              </a:rPr>
              <a:t>IWDS SYSTEM ADMINISTATORS</a:t>
            </a:r>
          </a:p>
          <a:p>
            <a:pPr marL="228600" marR="0" algn="ctr">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Jim Potts: (217</a:t>
            </a:r>
            <a:r>
              <a:rPr lang="en-US" sz="1600" dirty="0">
                <a:latin typeface="Tahoma" panose="020B0604030504040204" pitchFamily="34" charset="0"/>
                <a:cs typeface="Times New Roman" panose="02020603050405020304" pitchFamily="18" charset="0"/>
              </a:rPr>
              <a:t>) 299-4532,</a:t>
            </a:r>
            <a:r>
              <a:rPr lang="en-US" sz="1600" dirty="0"/>
              <a:t> </a:t>
            </a:r>
            <a:r>
              <a:rPr lang="en-US" sz="1600" u="sng" dirty="0">
                <a:solidFill>
                  <a:srgbClr val="0000FF"/>
                </a:solidFill>
                <a:latin typeface="Tahoma" panose="020B0604030504040204" pitchFamily="34" charset="0"/>
                <a:ea typeface="Arial" panose="020B0604020202020204" pitchFamily="34" charset="0"/>
                <a:cs typeface="Times New Roman" panose="02020603050405020304" pitchFamily="18" charset="0"/>
              </a:rPr>
              <a:t>james.potts@illinois.gov</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228600" marR="0" algn="ctr">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Kris Theilen: (217) </a:t>
            </a:r>
            <a:r>
              <a:rPr lang="en-US" sz="1600" dirty="0">
                <a:latin typeface="Tahoma" panose="020B0604030504040204" pitchFamily="34" charset="0"/>
                <a:cs typeface="Times New Roman" panose="02020603050405020304" pitchFamily="18" charset="0"/>
              </a:rPr>
              <a:t>299-2161</a:t>
            </a:r>
            <a:r>
              <a:rPr lang="en-US" sz="1600" dirty="0">
                <a:latin typeface="Tahoma" panose="020B0604030504040204" pitchFamily="34" charset="0"/>
                <a:ea typeface="Arial" panose="020B0604020202020204" pitchFamily="34" charset="0"/>
                <a:cs typeface="Times New Roman" panose="02020603050405020304" pitchFamily="18" charset="0"/>
              </a:rPr>
              <a:t>, </a:t>
            </a:r>
            <a:r>
              <a:rPr lang="en-US" sz="1600" u="sng" dirty="0">
                <a:solidFill>
                  <a:srgbClr val="0000FF"/>
                </a:solidFill>
                <a:latin typeface="Tahom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kristofer.theilen@illinois.gov</a:t>
            </a:r>
            <a:endParaRPr lang="en-US" sz="1600"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endParaRPr lang="en-US" sz="1600" dirty="0">
              <a:latin typeface="Tahoma" panose="020B0604030504040204" pitchFamily="34" charset="0"/>
              <a:ea typeface="Calibri" panose="020F0502020204030204" pitchFamily="34" charset="0"/>
              <a:cs typeface="Times New Roman" panose="02020603050405020304" pitchFamily="18" charset="0"/>
            </a:endParaRPr>
          </a:p>
          <a:p>
            <a:pPr marL="228600" marR="0" algn="ctr">
              <a:lnSpc>
                <a:spcPct val="115000"/>
              </a:lnSpc>
              <a:spcBef>
                <a:spcPts val="0"/>
              </a:spcBef>
              <a:spcAft>
                <a:spcPts val="0"/>
              </a:spcAft>
            </a:pPr>
            <a:r>
              <a:rPr lang="en-US" sz="1600" b="1" dirty="0">
                <a:latin typeface="Tahoma" panose="020B0604030504040204" pitchFamily="34" charset="0"/>
                <a:cs typeface="Times New Roman" panose="02020603050405020304" pitchFamily="18" charset="0"/>
              </a:rPr>
              <a:t>IBIS COORDINATOR</a:t>
            </a:r>
          </a:p>
          <a:p>
            <a:pPr marL="228600" marR="0" algn="ctr">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Kris Theilen: (217) </a:t>
            </a:r>
            <a:r>
              <a:rPr lang="en-US" sz="1600" dirty="0">
                <a:latin typeface="Tahoma" panose="020B0604030504040204" pitchFamily="34" charset="0"/>
                <a:cs typeface="Times New Roman" panose="02020603050405020304" pitchFamily="18" charset="0"/>
              </a:rPr>
              <a:t>299-2161</a:t>
            </a:r>
            <a:r>
              <a:rPr lang="en-US" sz="1600" dirty="0">
                <a:latin typeface="Tahoma" panose="020B0604030504040204" pitchFamily="34" charset="0"/>
                <a:ea typeface="Arial" panose="020B0604020202020204" pitchFamily="34" charset="0"/>
                <a:cs typeface="Times New Roman" panose="02020603050405020304" pitchFamily="18" charset="0"/>
              </a:rPr>
              <a:t>, </a:t>
            </a:r>
            <a:r>
              <a:rPr lang="en-US" sz="1600" u="sng" dirty="0">
                <a:solidFill>
                  <a:srgbClr val="0000FF"/>
                </a:solidFill>
                <a:latin typeface="Tahoma" panose="020B060403050404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kristofer.theilen@illinois.gov</a:t>
            </a:r>
            <a:endParaRPr lang="en-US" sz="1600" u="sng" dirty="0">
              <a:solidFill>
                <a:srgbClr val="0000FF"/>
              </a:solidFill>
              <a:latin typeface="Tahoma" panose="020B0604030504040204" pitchFamily="34" charset="0"/>
              <a:cs typeface="Times New Roman" panose="02020603050405020304" pitchFamily="18" charset="0"/>
            </a:endParaRPr>
          </a:p>
          <a:p>
            <a:pPr marL="228600" marR="0" algn="ctr">
              <a:lnSpc>
                <a:spcPct val="115000"/>
              </a:lnSpc>
              <a:spcBef>
                <a:spcPts val="0"/>
              </a:spcBef>
              <a:spcAft>
                <a:spcPts val="0"/>
              </a:spcAft>
            </a:pPr>
            <a:endParaRPr lang="en-US" sz="1600" dirty="0">
              <a:latin typeface="Tahoma" panose="020B0604030504040204" pitchFamily="34" charset="0"/>
              <a:ea typeface="Calibri" panose="020F0502020204030204" pitchFamily="34" charset="0"/>
              <a:cs typeface="Times New Roman" panose="02020603050405020304" pitchFamily="18" charset="0"/>
            </a:endParaRPr>
          </a:p>
          <a:p>
            <a:pPr marL="228600" marR="0" algn="ctr">
              <a:lnSpc>
                <a:spcPct val="115000"/>
              </a:lnSpc>
              <a:spcBef>
                <a:spcPts val="0"/>
              </a:spcBef>
              <a:spcAft>
                <a:spcPts val="0"/>
              </a:spcAft>
            </a:pPr>
            <a:r>
              <a:rPr lang="en-US" sz="1600" b="1" dirty="0">
                <a:latin typeface="Tahoma" panose="020B0604030504040204" pitchFamily="34" charset="0"/>
                <a:cs typeface="Times New Roman" panose="02020603050405020304" pitchFamily="18" charset="0"/>
              </a:rPr>
              <a:t>WIOA PERFORMANCE MEASURES STAFF</a:t>
            </a:r>
          </a:p>
          <a:p>
            <a:pPr marL="228600" marR="0" algn="ctr">
              <a:lnSpc>
                <a:spcPct val="115000"/>
              </a:lnSpc>
              <a:spcBef>
                <a:spcPts val="0"/>
              </a:spcBef>
              <a:spcAft>
                <a:spcPts val="0"/>
              </a:spcAft>
            </a:pPr>
            <a:r>
              <a:rPr lang="en-US" sz="1600" dirty="0">
                <a:latin typeface="Tahoma" panose="020B0604030504040204" pitchFamily="34" charset="0"/>
                <a:ea typeface="Calibri" panose="020F0502020204030204" pitchFamily="34" charset="0"/>
                <a:cs typeface="Times New Roman" panose="02020603050405020304" pitchFamily="18" charset="0"/>
              </a:rPr>
              <a:t>Mark Burgess: (217</a:t>
            </a:r>
            <a:r>
              <a:rPr lang="en-US" sz="1600" dirty="0">
                <a:latin typeface="Tahoma" panose="020B0604030504040204" pitchFamily="34" charset="0"/>
                <a:cs typeface="Times New Roman" panose="02020603050405020304" pitchFamily="18" charset="0"/>
              </a:rPr>
              <a:t>) 970-0061, </a:t>
            </a:r>
            <a:r>
              <a:rPr lang="en-US" sz="1600" u="sng" dirty="0">
                <a:solidFill>
                  <a:srgbClr val="0000FF"/>
                </a:solidFill>
                <a:latin typeface="Tahoma" panose="020B0604030504040204" pitchFamily="34" charset="0"/>
                <a:ea typeface="Calibri" panose="020F0502020204030204" pitchFamily="34" charset="0"/>
                <a:cs typeface="Times New Roman" panose="02020603050405020304" pitchFamily="18" charset="0"/>
              </a:rPr>
              <a:t>m</a:t>
            </a:r>
            <a:r>
              <a:rPr lang="en-US" sz="1600" u="sng" dirty="0">
                <a:solidFill>
                  <a:srgbClr val="0000FF"/>
                </a:solidFill>
                <a:latin typeface="Tahoma" panose="020B0604030504040204" pitchFamily="34" charset="0"/>
                <a:cs typeface="Times New Roman" panose="02020603050405020304" pitchFamily="18" charset="0"/>
              </a:rPr>
              <a:t>ark.a.burgess@illinois.gov</a:t>
            </a:r>
            <a:endParaRPr lang="en-US" sz="1600" dirty="0">
              <a:latin typeface="Tahoma" panose="020B0604030504040204" pitchFamily="34" charset="0"/>
              <a:ea typeface="Arial" panose="020B0604020202020204" pitchFamily="34" charset="0"/>
              <a:cs typeface="Times New Roman" panose="02020603050405020304" pitchFamily="18" charset="0"/>
            </a:endParaRPr>
          </a:p>
          <a:p>
            <a:pPr marL="228600" marR="0" algn="ctr">
              <a:lnSpc>
                <a:spcPct val="115000"/>
              </a:lnSpc>
              <a:spcBef>
                <a:spcPts val="0"/>
              </a:spcBef>
              <a:spcAft>
                <a:spcPts val="0"/>
              </a:spcAft>
            </a:pPr>
            <a:r>
              <a:rPr lang="en-US" sz="1600" dirty="0">
                <a:latin typeface="Tahoma" panose="020B0604030504040204" pitchFamily="34" charset="0"/>
                <a:ea typeface="Arial" panose="020B0604020202020204" pitchFamily="34" charset="0"/>
                <a:cs typeface="Times New Roman" panose="02020603050405020304" pitchFamily="18" charset="0"/>
              </a:rPr>
              <a:t>Paula Barry:</a:t>
            </a:r>
            <a:r>
              <a:rPr lang="en-US" sz="1600" dirty="0">
                <a:latin typeface="Tahoma" panose="020B0604030504040204" pitchFamily="34" charset="0"/>
                <a:cs typeface="Times New Roman" panose="02020603050405020304" pitchFamily="18" charset="0"/>
              </a:rPr>
              <a:t> </a:t>
            </a:r>
            <a:r>
              <a:rPr lang="en-US" sz="1600" u="sng" dirty="0">
                <a:solidFill>
                  <a:srgbClr val="0000FF"/>
                </a:solidFill>
                <a:latin typeface="Tahoma" panose="020B060403050404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paula.barry@illinois.gov</a:t>
            </a:r>
            <a:endParaRPr lang="en-US" sz="1600" u="sng" dirty="0">
              <a:solidFill>
                <a:srgbClr val="0000FF"/>
              </a:solidFill>
              <a:latin typeface="Tahoma" panose="020B0604030504040204" pitchFamily="34" charset="0"/>
              <a:cs typeface="Times New Roman" panose="02020603050405020304" pitchFamily="18" charset="0"/>
            </a:endParaRPr>
          </a:p>
          <a:p>
            <a:pPr marL="228600" algn="ctr">
              <a:lnSpc>
                <a:spcPct val="115000"/>
              </a:lnSpc>
            </a:pPr>
            <a:r>
              <a:rPr lang="en-US" sz="1600" dirty="0">
                <a:latin typeface="Tahoma" panose="020B0604030504040204" pitchFamily="34" charset="0"/>
                <a:cs typeface="Times New Roman" panose="02020603050405020304" pitchFamily="18" charset="0"/>
              </a:rPr>
              <a:t>Ray Al-Amin: </a:t>
            </a:r>
            <a:r>
              <a:rPr lang="en-US" sz="1600" u="sng" dirty="0">
                <a:solidFill>
                  <a:srgbClr val="0000FF"/>
                </a:solidFill>
                <a:latin typeface="Tahoma" panose="020B060403050404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ramon.al-amin@illnois.gov</a:t>
            </a:r>
            <a:r>
              <a:rPr lang="en-US" sz="1600" u="sng" dirty="0">
                <a:solidFill>
                  <a:srgbClr val="0000FF"/>
                </a:solidFill>
                <a:latin typeface="Tahoma" panose="020B0604030504040204" pitchFamily="34" charset="0"/>
                <a:cs typeface="Times New Roman" panose="02020603050405020304" pitchFamily="18" charset="0"/>
              </a:rPr>
              <a:t> </a:t>
            </a:r>
          </a:p>
          <a:p>
            <a:pPr marL="228600" marR="0" algn="ctr">
              <a:lnSpc>
                <a:spcPct val="115000"/>
              </a:lnSpc>
              <a:spcBef>
                <a:spcPts val="0"/>
              </a:spcBef>
              <a:spcAft>
                <a:spcPts val="0"/>
              </a:spcAft>
            </a:pPr>
            <a:endParaRPr lang="en-US" sz="1600" u="sng" dirty="0">
              <a:solidFill>
                <a:srgbClr val="0000FF"/>
              </a:solidFill>
              <a:latin typeface="Tahoma" panose="020B0604030504040204" pitchFamily="34" charset="0"/>
              <a:cs typeface="Times New Roman" panose="02020603050405020304" pitchFamily="18" charset="0"/>
            </a:endParaRPr>
          </a:p>
          <a:p>
            <a:pPr marL="228600" algn="ctr">
              <a:lnSpc>
                <a:spcPct val="115000"/>
              </a:lnSpc>
            </a:pPr>
            <a:r>
              <a:rPr lang="en-US" sz="1600" b="1" dirty="0">
                <a:latin typeface="Tahoma" panose="020B0604030504040204" pitchFamily="34" charset="0"/>
                <a:cs typeface="Times New Roman" panose="02020603050405020304" pitchFamily="18" charset="0"/>
              </a:rPr>
              <a:t>SDA LIAISON - IES ACCESS</a:t>
            </a:r>
          </a:p>
          <a:p>
            <a:pPr marL="228600" algn="ctr">
              <a:lnSpc>
                <a:spcPct val="115000"/>
              </a:lnSpc>
            </a:pPr>
            <a:r>
              <a:rPr lang="en-US" sz="1600" dirty="0">
                <a:latin typeface="Tahoma" panose="020B0604030504040204" pitchFamily="34" charset="0"/>
                <a:cs typeface="Times New Roman" panose="02020603050405020304" pitchFamily="18" charset="0"/>
              </a:rPr>
              <a:t>Carrie Compardo: (217) 986-1397, </a:t>
            </a:r>
            <a:r>
              <a:rPr lang="en-US" sz="1600" u="sng" dirty="0">
                <a:solidFill>
                  <a:srgbClr val="0000FF"/>
                </a:solidFill>
                <a:latin typeface="Tahoma" panose="020B0604030504040204" pitchFamily="34" charset="0"/>
                <a:cs typeface="Times New Roman" panose="02020603050405020304" pitchFamily="18" charset="0"/>
              </a:rPr>
              <a:t>carrie.compardo@illinois.gov</a:t>
            </a:r>
          </a:p>
        </p:txBody>
      </p:sp>
      <p:sp>
        <p:nvSpPr>
          <p:cNvPr id="5" name="Rectangle 4">
            <a:extLst>
              <a:ext uri="{FF2B5EF4-FFF2-40B4-BE49-F238E27FC236}">
                <a16:creationId xmlns:a16="http://schemas.microsoft.com/office/drawing/2014/main" id="{348585CA-B610-4AC4-B69D-5E49702AABC7}"/>
              </a:ext>
            </a:extLst>
          </p:cNvPr>
          <p:cNvSpPr/>
          <p:nvPr/>
        </p:nvSpPr>
        <p:spPr>
          <a:xfrm>
            <a:off x="4098229" y="1974070"/>
            <a:ext cx="2991396" cy="707886"/>
          </a:xfrm>
          <a:prstGeom prst="rect">
            <a:avLst/>
          </a:prstGeom>
        </p:spPr>
        <p:txBody>
          <a:bodyPr wrap="none">
            <a:spAutoFit/>
          </a:bodyPr>
          <a:lstStyle/>
          <a:p>
            <a:pPr algn="ct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OET Contacts</a:t>
            </a:r>
          </a:p>
        </p:txBody>
      </p:sp>
      <p:sp>
        <p:nvSpPr>
          <p:cNvPr id="8" name="Slide Number Placeholder 7">
            <a:extLst>
              <a:ext uri="{FF2B5EF4-FFF2-40B4-BE49-F238E27FC236}">
                <a16:creationId xmlns:a16="http://schemas.microsoft.com/office/drawing/2014/main" id="{22568333-8747-4912-9F5A-D5C1ACF97E3A}"/>
              </a:ext>
            </a:extLst>
          </p:cNvPr>
          <p:cNvSpPr>
            <a:spLocks noGrp="1"/>
          </p:cNvSpPr>
          <p:nvPr>
            <p:ph type="sldNum" sz="quarter" idx="12"/>
          </p:nvPr>
        </p:nvSpPr>
        <p:spPr/>
        <p:txBody>
          <a:bodyPr/>
          <a:lstStyle/>
          <a:p>
            <a:fld id="{62E03C93-A8B5-5E4D-ADDE-FACFC10B3CD1}" type="slidenum">
              <a:rPr lang="en-US" smtClean="0"/>
              <a:pPr/>
              <a:t>56</a:t>
            </a:fld>
            <a:endParaRPr lang="en-US" dirty="0"/>
          </a:p>
        </p:txBody>
      </p:sp>
    </p:spTree>
    <p:extLst>
      <p:ext uri="{BB962C8B-B14F-4D97-AF65-F5344CB8AC3E}">
        <p14:creationId xmlns:p14="http://schemas.microsoft.com/office/powerpoint/2010/main" val="16221664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609600" y="2083977"/>
            <a:ext cx="10515600" cy="3507933"/>
          </a:xfrm>
        </p:spPr>
        <p:txBody>
          <a:bodyPr>
            <a:normAutofit/>
          </a:bodyPr>
          <a:lstStyle/>
          <a:p>
            <a:pPr algn="ctr"/>
            <a:endParaRPr lang="en-US" sz="6000" b="1" dirty="0"/>
          </a:p>
          <a:p>
            <a:pPr marL="0" indent="0" algn="ctr">
              <a:buNone/>
            </a:pPr>
            <a:r>
              <a:rPr lang="en-US" sz="6000" b="1" dirty="0">
                <a:solidFill>
                  <a:srgbClr val="002060"/>
                </a:solidFill>
              </a:rPr>
              <a:t>QUESTIONS?</a:t>
            </a:r>
          </a:p>
        </p:txBody>
      </p:sp>
      <p:sp>
        <p:nvSpPr>
          <p:cNvPr id="4" name="TextBox 3">
            <a:extLst>
              <a:ext uri="{FF2B5EF4-FFF2-40B4-BE49-F238E27FC236}">
                <a16:creationId xmlns:a16="http://schemas.microsoft.com/office/drawing/2014/main" id="{07B003BD-67DA-490F-88D6-8BC37B4248A5}"/>
              </a:ext>
            </a:extLst>
          </p:cNvPr>
          <p:cNvSpPr txBox="1"/>
          <p:nvPr/>
        </p:nvSpPr>
        <p:spPr>
          <a:xfrm>
            <a:off x="609600" y="5903893"/>
            <a:ext cx="11087100" cy="830997"/>
          </a:xfrm>
          <a:prstGeom prst="rect">
            <a:avLst/>
          </a:prstGeom>
          <a:noFill/>
        </p:spPr>
        <p:txBody>
          <a:bodyPr wrap="square" rtlCol="0">
            <a:spAutoFit/>
          </a:bodyPr>
          <a:lstStyle/>
          <a:p>
            <a:pPr algn="ctr"/>
            <a:r>
              <a:rPr lang="en-US" sz="1200" dirty="0"/>
              <a:t>The Illinois workNet® Center System, an American Job Center, is an equal opportunity employer/program. Auxiliary aids and services are available upon request to individuals with disabilities. All voice telephone numbers may be reached by persons using TTY/TDD equipment by calling TTY (800) 526-0844 or 711. This workforce product was funded by a grant awarded by the U.S. Department of Labor Employment and Training Administration. For more information please refer to the footer at the bottom of any webpage at </a:t>
            </a:r>
            <a:r>
              <a:rPr lang="en-US" sz="1200" u="sng" dirty="0">
                <a:hlinkClick r:id="rId2"/>
              </a:rPr>
              <a:t>illinoisworknet.com</a:t>
            </a:r>
            <a:r>
              <a:rPr lang="en-US" sz="1200" dirty="0"/>
              <a:t>. – December 2019, v3</a:t>
            </a:r>
          </a:p>
        </p:txBody>
      </p:sp>
      <p:sp>
        <p:nvSpPr>
          <p:cNvPr id="6" name="Slide Number Placeholder 5">
            <a:extLst>
              <a:ext uri="{FF2B5EF4-FFF2-40B4-BE49-F238E27FC236}">
                <a16:creationId xmlns:a16="http://schemas.microsoft.com/office/drawing/2014/main" id="{3C7C9C70-45A3-4FFC-8928-7230E1A5C7A6}"/>
              </a:ext>
            </a:extLst>
          </p:cNvPr>
          <p:cNvSpPr>
            <a:spLocks noGrp="1"/>
          </p:cNvSpPr>
          <p:nvPr>
            <p:ph type="sldNum" sz="quarter" idx="12"/>
          </p:nvPr>
        </p:nvSpPr>
        <p:spPr/>
        <p:txBody>
          <a:bodyPr/>
          <a:lstStyle/>
          <a:p>
            <a:fld id="{62E03C93-A8B5-5E4D-ADDE-FACFC10B3CD1}" type="slidenum">
              <a:rPr lang="en-US" smtClean="0"/>
              <a:pPr/>
              <a:t>57</a:t>
            </a:fld>
            <a:endParaRPr lang="en-US" dirty="0"/>
          </a:p>
        </p:txBody>
      </p:sp>
    </p:spTree>
    <p:extLst>
      <p:ext uri="{BB962C8B-B14F-4D97-AF65-F5344CB8AC3E}">
        <p14:creationId xmlns:p14="http://schemas.microsoft.com/office/powerpoint/2010/main" val="702642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281354" y="2118167"/>
            <a:ext cx="11072446" cy="561049"/>
          </a:xfrm>
        </p:spPr>
        <p:txBody>
          <a:bodyPr>
            <a:normAutofit fontScale="92500" lnSpcReduction="10000"/>
          </a:bodyPr>
          <a:lstStyle/>
          <a:p>
            <a:pPr marL="0" indent="0" algn="ctr">
              <a:buNone/>
            </a:pPr>
            <a:r>
              <a:rPr lang="en-US" sz="3900" b="1" dirty="0">
                <a:solidFill>
                  <a:srgbClr val="002060"/>
                </a:solidFill>
                <a:effectLst>
                  <a:outerShdw blurRad="38100" dist="38100" dir="2700000" algn="tl">
                    <a:srgbClr val="000000">
                      <a:alpha val="43137"/>
                    </a:srgbClr>
                  </a:outerShdw>
                </a:effectLst>
                <a:cs typeface="Traditional Arabic" panose="02020603050405020304" pitchFamily="18" charset="-78"/>
              </a:rPr>
              <a:t>IDES Data Sharing Agreement</a:t>
            </a:r>
          </a:p>
          <a:p>
            <a:pPr marL="0" indent="0">
              <a:buNone/>
            </a:pPr>
            <a:endParaRPr lang="en-US" sz="3900" dirty="0"/>
          </a:p>
          <a:p>
            <a:pPr marL="0" indent="0">
              <a:buNone/>
            </a:pPr>
            <a:endParaRPr lang="en-US" dirty="0"/>
          </a:p>
        </p:txBody>
      </p:sp>
      <p:sp>
        <p:nvSpPr>
          <p:cNvPr id="4" name="Rectangle 3">
            <a:extLst>
              <a:ext uri="{FF2B5EF4-FFF2-40B4-BE49-F238E27FC236}">
                <a16:creationId xmlns:a16="http://schemas.microsoft.com/office/drawing/2014/main" id="{4B9DD9D7-5C1B-4B60-9153-B57DDEDF7905}"/>
              </a:ext>
            </a:extLst>
          </p:cNvPr>
          <p:cNvSpPr/>
          <p:nvPr/>
        </p:nvSpPr>
        <p:spPr>
          <a:xfrm>
            <a:off x="593888" y="3327662"/>
            <a:ext cx="10935093" cy="2308324"/>
          </a:xfrm>
          <a:prstGeom prst="rect">
            <a:avLst/>
          </a:prstGeom>
        </p:spPr>
        <p:txBody>
          <a:bodyPr wrap="square">
            <a:spAutoFit/>
          </a:bodyPr>
          <a:lstStyle/>
          <a:p>
            <a:pPr marL="182880"/>
            <a:r>
              <a:rPr lang="en-US" sz="2400" dirty="0"/>
              <a:t>If the user changes their name, work address and/or their work email, then the LSA will need to submit a new SDA form for the user with their updated information.</a:t>
            </a:r>
          </a:p>
          <a:p>
            <a:pPr marL="182880"/>
            <a:endParaRPr lang="en-US" sz="2400" dirty="0"/>
          </a:p>
          <a:p>
            <a:pPr marL="182880"/>
            <a:r>
              <a:rPr lang="en-US" sz="2400" dirty="0"/>
              <a:t>So if you have an employee with a legal name change (usually marriage or divorce), or an employee that moves office locations, or an employee is issued a new work email, then the LSA will need to submit an updated SDA form for the employee.</a:t>
            </a:r>
          </a:p>
        </p:txBody>
      </p:sp>
      <p:sp>
        <p:nvSpPr>
          <p:cNvPr id="6" name="Slide Number Placeholder 5">
            <a:extLst>
              <a:ext uri="{FF2B5EF4-FFF2-40B4-BE49-F238E27FC236}">
                <a16:creationId xmlns:a16="http://schemas.microsoft.com/office/drawing/2014/main" id="{8F249327-AF7D-45F5-87C2-249016538BEE}"/>
              </a:ext>
            </a:extLst>
          </p:cNvPr>
          <p:cNvSpPr>
            <a:spLocks noGrp="1"/>
          </p:cNvSpPr>
          <p:nvPr>
            <p:ph type="sldNum" sz="quarter" idx="12"/>
          </p:nvPr>
        </p:nvSpPr>
        <p:spPr/>
        <p:txBody>
          <a:bodyPr/>
          <a:lstStyle/>
          <a:p>
            <a:fld id="{62E03C93-A8B5-5E4D-ADDE-FACFC10B3CD1}" type="slidenum">
              <a:rPr lang="en-US" smtClean="0"/>
              <a:pPr/>
              <a:t>6</a:t>
            </a:fld>
            <a:endParaRPr lang="en-US" dirty="0"/>
          </a:p>
        </p:txBody>
      </p:sp>
    </p:spTree>
    <p:extLst>
      <p:ext uri="{BB962C8B-B14F-4D97-AF65-F5344CB8AC3E}">
        <p14:creationId xmlns:p14="http://schemas.microsoft.com/office/powerpoint/2010/main" val="15613582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a:xfrm>
            <a:off x="281354" y="1963423"/>
            <a:ext cx="11072446" cy="561049"/>
          </a:xfrm>
        </p:spPr>
        <p:txBody>
          <a:bodyPr>
            <a:normAutofit fontScale="92500" lnSpcReduction="10000"/>
          </a:bodyPr>
          <a:lstStyle/>
          <a:p>
            <a:pPr marL="0" indent="0" algn="ctr">
              <a:buNone/>
            </a:pPr>
            <a:r>
              <a:rPr lang="en-US" sz="3900" b="1" dirty="0">
                <a:solidFill>
                  <a:srgbClr val="002060"/>
                </a:solidFill>
                <a:effectLst>
                  <a:outerShdw blurRad="38100" dist="38100" dir="2700000" algn="tl">
                    <a:srgbClr val="000000">
                      <a:alpha val="43137"/>
                    </a:srgbClr>
                  </a:outerShdw>
                </a:effectLst>
                <a:cs typeface="Traditional Arabic" panose="02020603050405020304" pitchFamily="18" charset="-78"/>
              </a:rPr>
              <a:t>IDES Data Sharing Agreement</a:t>
            </a:r>
          </a:p>
          <a:p>
            <a:pPr marL="0" indent="0">
              <a:buNone/>
            </a:pPr>
            <a:endParaRPr lang="en-US" sz="3900" dirty="0"/>
          </a:p>
          <a:p>
            <a:pPr marL="0" indent="0">
              <a:buNone/>
            </a:pPr>
            <a:endParaRPr lang="en-US" dirty="0"/>
          </a:p>
        </p:txBody>
      </p:sp>
      <p:pic>
        <p:nvPicPr>
          <p:cNvPr id="5" name="Content Placeholder 3">
            <a:extLst>
              <a:ext uri="{FF2B5EF4-FFF2-40B4-BE49-F238E27FC236}">
                <a16:creationId xmlns:a16="http://schemas.microsoft.com/office/drawing/2014/main" id="{793B63B7-FF68-46ED-B21F-01804507994B}"/>
              </a:ext>
            </a:extLst>
          </p:cNvPr>
          <p:cNvPicPr>
            <a:picLocks noChangeAspect="1"/>
          </p:cNvPicPr>
          <p:nvPr/>
        </p:nvPicPr>
        <p:blipFill>
          <a:blip r:embed="rId2"/>
          <a:stretch>
            <a:fillRect/>
          </a:stretch>
        </p:blipFill>
        <p:spPr>
          <a:xfrm>
            <a:off x="6901608" y="2524471"/>
            <a:ext cx="4384962" cy="4225557"/>
          </a:xfrm>
          <a:prstGeom prst="rect">
            <a:avLst/>
          </a:prstGeom>
        </p:spPr>
      </p:pic>
      <p:sp>
        <p:nvSpPr>
          <p:cNvPr id="6" name="Rectangle 5">
            <a:extLst>
              <a:ext uri="{FF2B5EF4-FFF2-40B4-BE49-F238E27FC236}">
                <a16:creationId xmlns:a16="http://schemas.microsoft.com/office/drawing/2014/main" id="{508AEE26-11D0-40E7-949C-6827FD7A3724}"/>
              </a:ext>
            </a:extLst>
          </p:cNvPr>
          <p:cNvSpPr/>
          <p:nvPr/>
        </p:nvSpPr>
        <p:spPr>
          <a:xfrm>
            <a:off x="467809" y="2643779"/>
            <a:ext cx="6130953" cy="3785652"/>
          </a:xfrm>
          <a:prstGeom prst="rect">
            <a:avLst/>
          </a:prstGeom>
        </p:spPr>
        <p:txBody>
          <a:bodyPr wrap="square">
            <a:spAutoFit/>
          </a:bodyPr>
          <a:lstStyle/>
          <a:p>
            <a:r>
              <a:rPr lang="en-US" sz="2400" dirty="0"/>
              <a:t>The LSA should fill out the IDES Data Sharing Agreement Acknowledgment Form and have the employee sign it before submitting to the SDA </a:t>
            </a:r>
            <a:r>
              <a:rPr lang="en-US" sz="2400" dirty="0" err="1"/>
              <a:t>Liason</a:t>
            </a:r>
            <a:r>
              <a:rPr lang="en-US" sz="2400" dirty="0"/>
              <a:t>. </a:t>
            </a:r>
          </a:p>
          <a:p>
            <a:endParaRPr lang="en-US" sz="2400" dirty="0"/>
          </a:p>
          <a:p>
            <a:r>
              <a:rPr lang="en-US" sz="2400" dirty="0"/>
              <a:t>Once the SDA form is submitted, you can create the IWDS ID.  If there is an issue, the SDA Liaison will contact you.</a:t>
            </a:r>
          </a:p>
          <a:p>
            <a:endParaRPr lang="en-US" sz="2400" dirty="0"/>
          </a:p>
          <a:p>
            <a:r>
              <a:rPr lang="en-US" sz="2400" dirty="0"/>
              <a:t>Please submit separate PDFs for multiple users.</a:t>
            </a:r>
          </a:p>
        </p:txBody>
      </p:sp>
      <p:sp>
        <p:nvSpPr>
          <p:cNvPr id="7" name="Slide Number Placeholder 6">
            <a:extLst>
              <a:ext uri="{FF2B5EF4-FFF2-40B4-BE49-F238E27FC236}">
                <a16:creationId xmlns:a16="http://schemas.microsoft.com/office/drawing/2014/main" id="{DA30F0A8-A335-412C-A6D1-9647B0A7A40F}"/>
              </a:ext>
            </a:extLst>
          </p:cNvPr>
          <p:cNvSpPr>
            <a:spLocks noGrp="1"/>
          </p:cNvSpPr>
          <p:nvPr>
            <p:ph type="sldNum" sz="quarter" idx="12"/>
          </p:nvPr>
        </p:nvSpPr>
        <p:spPr/>
        <p:txBody>
          <a:bodyPr/>
          <a:lstStyle/>
          <a:p>
            <a:fld id="{62E03C93-A8B5-5E4D-ADDE-FACFC10B3CD1}" type="slidenum">
              <a:rPr lang="en-US" smtClean="0"/>
              <a:pPr/>
              <a:t>7</a:t>
            </a:fld>
            <a:endParaRPr lang="en-US" dirty="0"/>
          </a:p>
        </p:txBody>
      </p:sp>
    </p:spTree>
    <p:extLst>
      <p:ext uri="{BB962C8B-B14F-4D97-AF65-F5344CB8AC3E}">
        <p14:creationId xmlns:p14="http://schemas.microsoft.com/office/powerpoint/2010/main" val="1004592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40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a:p>
            <a:pPr marL="0" indent="0" algn="ctr">
              <a:buNone/>
            </a:pPr>
            <a:endParaRPr lang="en-US" sz="1000" b="1" dirty="0">
              <a:effectLst>
                <a:outerShdw blurRad="38100" dist="38100" dir="2700000" algn="tl">
                  <a:srgbClr val="000000">
                    <a:alpha val="43137"/>
                  </a:srgbClr>
                </a:outerShdw>
              </a:effectLst>
              <a:cs typeface="Traditional Arabic" panose="02020603050405020304" pitchFamily="18" charset="-78"/>
            </a:endParaRPr>
          </a:p>
          <a:p>
            <a:pPr marL="514350" indent="-514350">
              <a:buFont typeface="+mj-lt"/>
              <a:buAutoNum type="arabicPeriod"/>
            </a:pPr>
            <a:r>
              <a:rPr lang="en-US" dirty="0">
                <a:solidFill>
                  <a:schemeClr val="tx1"/>
                </a:solidFill>
              </a:rPr>
              <a:t>Create new IWDS LWIA staff users and new IWDS Local System Administrators. </a:t>
            </a:r>
          </a:p>
          <a:p>
            <a:pPr marL="514350" indent="-514350">
              <a:buFont typeface="+mj-lt"/>
              <a:buAutoNum type="arabicPeriod"/>
            </a:pPr>
            <a:r>
              <a:rPr lang="en-US" dirty="0">
                <a:solidFill>
                  <a:schemeClr val="tx1"/>
                </a:solidFill>
              </a:rPr>
              <a:t>Grant or remove user roles to those IWDS IDs.</a:t>
            </a:r>
          </a:p>
          <a:p>
            <a:pPr marL="514350" indent="-514350">
              <a:buFont typeface="+mj-lt"/>
              <a:buAutoNum type="arabicPeriod"/>
            </a:pPr>
            <a:r>
              <a:rPr lang="en-US" dirty="0">
                <a:solidFill>
                  <a:schemeClr val="tx1"/>
                </a:solidFill>
              </a:rPr>
              <a:t>Re-enable IWDS LWIA users that have been disabled.</a:t>
            </a:r>
          </a:p>
          <a:p>
            <a:pPr marL="514350" indent="-514350">
              <a:buFont typeface="+mj-lt"/>
              <a:buAutoNum type="arabicPeriod"/>
            </a:pPr>
            <a:r>
              <a:rPr lang="en-US" dirty="0">
                <a:solidFill>
                  <a:schemeClr val="tx1"/>
                </a:solidFill>
              </a:rPr>
              <a:t>Reset IWDS LWIA user passwords.</a:t>
            </a:r>
          </a:p>
          <a:p>
            <a:pPr marL="514350" indent="-514350">
              <a:buFont typeface="+mj-lt"/>
              <a:buAutoNum type="arabicPeriod"/>
            </a:pPr>
            <a:r>
              <a:rPr lang="en-US" dirty="0">
                <a:solidFill>
                  <a:schemeClr val="tx1"/>
                </a:solidFill>
              </a:rPr>
              <a:t>Disable IWDS users who are no longer employed by the LWIA.</a:t>
            </a:r>
          </a:p>
          <a:p>
            <a:pPr marL="0" indent="0">
              <a:buNone/>
            </a:pPr>
            <a:endParaRPr lang="en-US" dirty="0"/>
          </a:p>
        </p:txBody>
      </p:sp>
      <p:sp>
        <p:nvSpPr>
          <p:cNvPr id="5" name="Slide Number Placeholder 4">
            <a:extLst>
              <a:ext uri="{FF2B5EF4-FFF2-40B4-BE49-F238E27FC236}">
                <a16:creationId xmlns:a16="http://schemas.microsoft.com/office/drawing/2014/main" id="{D34D02EC-C387-4073-BC7A-BA0BA7D0EFF3}"/>
              </a:ext>
            </a:extLst>
          </p:cNvPr>
          <p:cNvSpPr>
            <a:spLocks noGrp="1"/>
          </p:cNvSpPr>
          <p:nvPr>
            <p:ph type="sldNum" sz="quarter" idx="12"/>
          </p:nvPr>
        </p:nvSpPr>
        <p:spPr/>
        <p:txBody>
          <a:bodyPr/>
          <a:lstStyle/>
          <a:p>
            <a:fld id="{62E03C93-A8B5-5E4D-ADDE-FACFC10B3CD1}" type="slidenum">
              <a:rPr lang="en-US" smtClean="0"/>
              <a:pPr/>
              <a:t>8</a:t>
            </a:fld>
            <a:endParaRPr lang="en-US" dirty="0"/>
          </a:p>
        </p:txBody>
      </p:sp>
    </p:spTree>
    <p:extLst>
      <p:ext uri="{BB962C8B-B14F-4D97-AF65-F5344CB8AC3E}">
        <p14:creationId xmlns:p14="http://schemas.microsoft.com/office/powerpoint/2010/main" val="42019719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ltLang="en-US" sz="2400" dirty="0">
                <a:effectLst>
                  <a:outerShdw blurRad="38100" dist="38100" dir="2700000" algn="tl">
                    <a:srgbClr val="000000">
                      <a:alpha val="43137"/>
                    </a:srgbClr>
                  </a:outerShdw>
                </a:effectLst>
                <a:latin typeface="Trebuchet MS" panose="020B0603020202020204" pitchFamily="34" charset="0"/>
                <a:ea typeface="Georgia" pitchFamily="18" charset="0"/>
              </a:rPr>
              <a:t>Local System Administrator Training - User ID’s</a:t>
            </a:r>
            <a:endParaRPr lang="en-US" sz="2400" dirty="0"/>
          </a:p>
        </p:txBody>
      </p:sp>
      <p:sp>
        <p:nvSpPr>
          <p:cNvPr id="4" name="Rectangle 3">
            <a:extLst>
              <a:ext uri="{FF2B5EF4-FFF2-40B4-BE49-F238E27FC236}">
                <a16:creationId xmlns:a16="http://schemas.microsoft.com/office/drawing/2014/main" id="{8D9E6A95-A61B-4CCE-AB0A-6112C722BD20}"/>
              </a:ext>
            </a:extLst>
          </p:cNvPr>
          <p:cNvSpPr/>
          <p:nvPr/>
        </p:nvSpPr>
        <p:spPr>
          <a:xfrm>
            <a:off x="467810" y="3196773"/>
            <a:ext cx="5131132" cy="3416320"/>
          </a:xfrm>
          <a:prstGeom prst="rect">
            <a:avLst/>
          </a:prstGeom>
        </p:spPr>
        <p:txBody>
          <a:bodyPr wrap="square">
            <a:spAutoFit/>
          </a:bodyPr>
          <a:lstStyle/>
          <a:p>
            <a:r>
              <a:rPr lang="en-US" sz="2400" dirty="0">
                <a:latin typeface="Calibri" panose="020F0502020204030204" pitchFamily="34" charset="0"/>
                <a:ea typeface="Calibri" panose="020F0502020204030204" pitchFamily="34" charset="0"/>
                <a:cs typeface="Times New Roman" panose="02020603050405020304" pitchFamily="18" charset="0"/>
              </a:rPr>
              <a:t>The Add User screen requires:</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First Name</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Last Name </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Phone Number (work)</a:t>
            </a:r>
          </a:p>
          <a:p>
            <a:pPr marL="800100" lvl="1"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Email Address (work)  </a:t>
            </a:r>
          </a:p>
          <a:p>
            <a:r>
              <a:rPr lang="en-US" sz="2400" dirty="0">
                <a:latin typeface="Calibri" panose="020F0502020204030204" pitchFamily="34" charset="0"/>
                <a:ea typeface="Calibri" panose="020F0502020204030204" pitchFamily="34" charset="0"/>
                <a:cs typeface="Times New Roman" panose="02020603050405020304" pitchFamily="18" charset="0"/>
              </a:rPr>
              <a:t>The LWIA is auto filled, and the choices for the IwNC* (Illinois workNet Center) are populated by the locations associated with that LWIA.</a:t>
            </a:r>
          </a:p>
        </p:txBody>
      </p:sp>
      <p:pic>
        <p:nvPicPr>
          <p:cNvPr id="5" name="Picture 4">
            <a:extLst>
              <a:ext uri="{FF2B5EF4-FFF2-40B4-BE49-F238E27FC236}">
                <a16:creationId xmlns:a16="http://schemas.microsoft.com/office/drawing/2014/main" id="{30700371-BCED-41CC-99F4-9E359B7AF264}"/>
              </a:ext>
            </a:extLst>
          </p:cNvPr>
          <p:cNvPicPr/>
          <p:nvPr/>
        </p:nvPicPr>
        <p:blipFill rotWithShape="1">
          <a:blip r:embed="rId2"/>
          <a:srcRect l="4554" r="3035"/>
          <a:stretch/>
        </p:blipFill>
        <p:spPr bwMode="auto">
          <a:xfrm>
            <a:off x="5487573" y="3352597"/>
            <a:ext cx="5866227" cy="2894538"/>
          </a:xfrm>
          <a:prstGeom prst="rect">
            <a:avLst/>
          </a:prstGeom>
          <a:ln>
            <a:noFill/>
          </a:ln>
          <a:extLst>
            <a:ext uri="{53640926-AAD7-44D8-BBD7-CCE9431645EC}">
              <a14:shadowObscured xmlns:a14="http://schemas.microsoft.com/office/drawing/2010/main"/>
            </a:ext>
          </a:extLst>
        </p:spPr>
      </p:pic>
      <p:sp>
        <p:nvSpPr>
          <p:cNvPr id="6" name="Rectangle 5">
            <a:extLst>
              <a:ext uri="{FF2B5EF4-FFF2-40B4-BE49-F238E27FC236}">
                <a16:creationId xmlns:a16="http://schemas.microsoft.com/office/drawing/2014/main" id="{438A10D8-2046-4EAA-804B-67CE719D5283}"/>
              </a:ext>
            </a:extLst>
          </p:cNvPr>
          <p:cNvSpPr/>
          <p:nvPr/>
        </p:nvSpPr>
        <p:spPr>
          <a:xfrm>
            <a:off x="3725448" y="2001693"/>
            <a:ext cx="3746988" cy="646331"/>
          </a:xfrm>
          <a:prstGeom prst="rect">
            <a:avLst/>
          </a:prstGeom>
        </p:spPr>
        <p:txBody>
          <a:bodyPr wrap="none">
            <a:spAutoFit/>
          </a:bodyPr>
          <a:lstStyle/>
          <a:p>
            <a:pPr algn="ctr"/>
            <a:r>
              <a:rPr lang="en-US" sz="3600" b="1" dirty="0">
                <a:solidFill>
                  <a:srgbClr val="002060"/>
                </a:solidFill>
                <a:effectLst>
                  <a:outerShdw blurRad="38100" dist="38100" dir="2700000" algn="tl">
                    <a:srgbClr val="000000">
                      <a:alpha val="43137"/>
                    </a:srgbClr>
                  </a:outerShdw>
                </a:effectLst>
                <a:cs typeface="Traditional Arabic" panose="02020603050405020304" pitchFamily="18" charset="-78"/>
              </a:rPr>
              <a:t>IWDS – Local LWIA</a:t>
            </a:r>
          </a:p>
        </p:txBody>
      </p:sp>
      <p:sp>
        <p:nvSpPr>
          <p:cNvPr id="7" name="Rectangle 6">
            <a:extLst>
              <a:ext uri="{FF2B5EF4-FFF2-40B4-BE49-F238E27FC236}">
                <a16:creationId xmlns:a16="http://schemas.microsoft.com/office/drawing/2014/main" id="{E7E35647-C530-40EA-BCCE-53F0236B3D0E}"/>
              </a:ext>
            </a:extLst>
          </p:cNvPr>
          <p:cNvSpPr/>
          <p:nvPr/>
        </p:nvSpPr>
        <p:spPr>
          <a:xfrm>
            <a:off x="467809" y="2550442"/>
            <a:ext cx="6028683" cy="646331"/>
          </a:xfrm>
          <a:prstGeom prst="rect">
            <a:avLst/>
          </a:prstGeom>
        </p:spPr>
        <p:txBody>
          <a:bodyPr wrap="square">
            <a:sp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CREATING A NEW IWDS USER:</a:t>
            </a:r>
          </a:p>
        </p:txBody>
      </p:sp>
      <p:sp>
        <p:nvSpPr>
          <p:cNvPr id="8" name="Slide Number Placeholder 7">
            <a:extLst>
              <a:ext uri="{FF2B5EF4-FFF2-40B4-BE49-F238E27FC236}">
                <a16:creationId xmlns:a16="http://schemas.microsoft.com/office/drawing/2014/main" id="{AA3AC474-3E83-4A16-BCB0-7A2289900DC5}"/>
              </a:ext>
            </a:extLst>
          </p:cNvPr>
          <p:cNvSpPr>
            <a:spLocks noGrp="1"/>
          </p:cNvSpPr>
          <p:nvPr>
            <p:ph type="sldNum" sz="quarter" idx="12"/>
          </p:nvPr>
        </p:nvSpPr>
        <p:spPr/>
        <p:txBody>
          <a:bodyPr/>
          <a:lstStyle/>
          <a:p>
            <a:fld id="{62E03C93-A8B5-5E4D-ADDE-FACFC10B3CD1}" type="slidenum">
              <a:rPr lang="en-US" smtClean="0"/>
              <a:pPr/>
              <a:t>9</a:t>
            </a:fld>
            <a:endParaRPr lang="en-US" dirty="0"/>
          </a:p>
        </p:txBody>
      </p:sp>
    </p:spTree>
    <p:extLst>
      <p:ext uri="{BB962C8B-B14F-4D97-AF65-F5344CB8AC3E}">
        <p14:creationId xmlns:p14="http://schemas.microsoft.com/office/powerpoint/2010/main" val="11857808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E72BBCF13D0B54BA6F019D4ADC6FF0A" ma:contentTypeVersion="3" ma:contentTypeDescription="Create a new document." ma:contentTypeScope="" ma:versionID="81be4bf206c7728b0ee89401ad84486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6C5C6E-344F-40E8-9470-6BC2E8035B93}">
  <ds:schemaRefs>
    <ds:schemaRef ds:uri="http://purl.org/dc/dcmitype/"/>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purl.org/dc/terms/"/>
    <ds:schemaRef ds:uri="http://schemas.microsoft.com/office/infopath/2007/PartnerControls"/>
    <ds:schemaRef ds:uri="b232027f-f793-4d4e-bdc9-80b80d69b2b2"/>
    <ds:schemaRef ds:uri="96f30d93-5c76-4ce5-84f7-1cbff20c2e0a"/>
    <ds:schemaRef ds:uri="http://www.w3.org/XML/1998/namespace"/>
  </ds:schemaRefs>
</ds:datastoreItem>
</file>

<file path=customXml/itemProps2.xml><?xml version="1.0" encoding="utf-8"?>
<ds:datastoreItem xmlns:ds="http://schemas.openxmlformats.org/officeDocument/2006/customXml" ds:itemID="{91E7A8AB-5553-4A78-B6E9-5DC61B313455}">
  <ds:schemaRefs>
    <ds:schemaRef ds:uri="http://schemas.microsoft.com/sharepoint/v3/contenttype/forms"/>
  </ds:schemaRefs>
</ds:datastoreItem>
</file>

<file path=customXml/itemProps3.xml><?xml version="1.0" encoding="utf-8"?>
<ds:datastoreItem xmlns:ds="http://schemas.openxmlformats.org/officeDocument/2006/customXml" ds:itemID="{64DC536C-BA74-4CAF-AB6A-31490E151FE7}"/>
</file>

<file path=docProps/app.xml><?xml version="1.0" encoding="utf-8"?>
<Properties xmlns="http://schemas.openxmlformats.org/officeDocument/2006/extended-properties" xmlns:vt="http://schemas.openxmlformats.org/officeDocument/2006/docPropsVTypes">
  <TotalTime>18696</TotalTime>
  <Words>5138</Words>
  <Application>Microsoft Office PowerPoint</Application>
  <PresentationFormat>Widescreen</PresentationFormat>
  <Paragraphs>479</Paragraphs>
  <Slides>57</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Arial</vt:lpstr>
      <vt:lpstr>Calibri</vt:lpstr>
      <vt:lpstr>Calibri Light</vt:lpstr>
      <vt:lpstr>Georgia</vt:lpstr>
      <vt:lpstr>Symbol</vt:lpstr>
      <vt:lpstr>Tahoma</vt:lpstr>
      <vt:lpstr>Times New Roman</vt:lpstr>
      <vt:lpstr>Traditional Arabic</vt:lpstr>
      <vt:lpstr>Trebuchet MS</vt:lpstr>
      <vt:lpstr>Office Theme</vt:lpstr>
      <vt:lpstr>Local System Administrator Training  User IDs for IWDS/IBIS/IES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lpstr>Local System Administrator Training - User ID’s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Kristofer.Theilen@Illinois.gov</dc:creator>
  <cp:lastModifiedBy>DuBois, Carter J</cp:lastModifiedBy>
  <cp:revision>178</cp:revision>
  <dcterms:created xsi:type="dcterms:W3CDTF">2017-04-24T20:34:09Z</dcterms:created>
  <dcterms:modified xsi:type="dcterms:W3CDTF">2025-01-14T23:04:08Z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0x0101001E72BBCF13D0B54BA6F019D4ADC6FF0A</vt:lpwstr>
  </property>
</Properties>
</file>