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4"/>
  </p:notesMasterIdLst>
  <p:sldIdLst>
    <p:sldId id="327" r:id="rId5"/>
    <p:sldId id="331" r:id="rId6"/>
    <p:sldId id="336" r:id="rId7"/>
    <p:sldId id="383" r:id="rId8"/>
    <p:sldId id="362" r:id="rId9"/>
    <p:sldId id="365" r:id="rId10"/>
    <p:sldId id="364" r:id="rId11"/>
    <p:sldId id="366" r:id="rId12"/>
    <p:sldId id="367" r:id="rId13"/>
    <p:sldId id="371" r:id="rId14"/>
    <p:sldId id="374" r:id="rId15"/>
    <p:sldId id="373" r:id="rId16"/>
    <p:sldId id="384" r:id="rId17"/>
    <p:sldId id="388" r:id="rId18"/>
    <p:sldId id="368" r:id="rId19"/>
    <p:sldId id="375" r:id="rId20"/>
    <p:sldId id="376" r:id="rId21"/>
    <p:sldId id="377" r:id="rId22"/>
    <p:sldId id="378" r:id="rId23"/>
    <p:sldId id="385" r:id="rId24"/>
    <p:sldId id="386" r:id="rId25"/>
    <p:sldId id="387" r:id="rId26"/>
    <p:sldId id="369" r:id="rId27"/>
    <p:sldId id="379" r:id="rId28"/>
    <p:sldId id="380" r:id="rId29"/>
    <p:sldId id="381" r:id="rId30"/>
    <p:sldId id="382" r:id="rId31"/>
    <p:sldId id="370" r:id="rId32"/>
    <p:sldId id="389" r:id="rId3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1C26A7"/>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DE9FD-DEB1-4179-BA55-76AD4AF30C2E}" v="271" dt="2024-07-19T19:38:32.6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r, John" userId="c35723e9-7e38-415b-aa6f-52a5a4380f68" providerId="ADAL" clId="{2A0DE9FD-DEB1-4179-BA55-76AD4AF30C2E}"/>
    <pc:docChg chg="custSel modSld">
      <pc:chgData name="Barr, John" userId="c35723e9-7e38-415b-aa6f-52a5a4380f68" providerId="ADAL" clId="{2A0DE9FD-DEB1-4179-BA55-76AD4AF30C2E}" dt="2024-07-19T19:38:32.621" v="264" actId="6549"/>
      <pc:docMkLst>
        <pc:docMk/>
      </pc:docMkLst>
      <pc:sldChg chg="modSp mod">
        <pc:chgData name="Barr, John" userId="c35723e9-7e38-415b-aa6f-52a5a4380f68" providerId="ADAL" clId="{2A0DE9FD-DEB1-4179-BA55-76AD4AF30C2E}" dt="2024-07-19T19:37:26.700" v="253" actId="20577"/>
        <pc:sldMkLst>
          <pc:docMk/>
          <pc:sldMk cId="2208741100" sldId="379"/>
        </pc:sldMkLst>
        <pc:spChg chg="mod">
          <ac:chgData name="Barr, John" userId="c35723e9-7e38-415b-aa6f-52a5a4380f68" providerId="ADAL" clId="{2A0DE9FD-DEB1-4179-BA55-76AD4AF30C2E}" dt="2024-07-19T19:37:26.700" v="253" actId="20577"/>
          <ac:spMkLst>
            <pc:docMk/>
            <pc:sldMk cId="2208741100" sldId="379"/>
            <ac:spMk id="5" creationId="{C9B13047-7DC6-4157-A4E4-DDC17C4E531E}"/>
          </ac:spMkLst>
        </pc:spChg>
      </pc:sldChg>
      <pc:sldChg chg="modSp mod">
        <pc:chgData name="Barr, John" userId="c35723e9-7e38-415b-aa6f-52a5a4380f68" providerId="ADAL" clId="{2A0DE9FD-DEB1-4179-BA55-76AD4AF30C2E}" dt="2024-07-19T19:37:52.971" v="255" actId="6549"/>
        <pc:sldMkLst>
          <pc:docMk/>
          <pc:sldMk cId="290243730" sldId="380"/>
        </pc:sldMkLst>
        <pc:spChg chg="mod">
          <ac:chgData name="Barr, John" userId="c35723e9-7e38-415b-aa6f-52a5a4380f68" providerId="ADAL" clId="{2A0DE9FD-DEB1-4179-BA55-76AD4AF30C2E}" dt="2024-07-19T19:37:52.971" v="255" actId="6549"/>
          <ac:spMkLst>
            <pc:docMk/>
            <pc:sldMk cId="290243730" sldId="380"/>
            <ac:spMk id="5" creationId="{C9B13047-7DC6-4157-A4E4-DDC17C4E531E}"/>
          </ac:spMkLst>
        </pc:spChg>
      </pc:sldChg>
      <pc:sldChg chg="modSp mod">
        <pc:chgData name="Barr, John" userId="c35723e9-7e38-415b-aa6f-52a5a4380f68" providerId="ADAL" clId="{2A0DE9FD-DEB1-4179-BA55-76AD4AF30C2E}" dt="2024-07-19T19:38:32.621" v="264" actId="6549"/>
        <pc:sldMkLst>
          <pc:docMk/>
          <pc:sldMk cId="1797321470" sldId="381"/>
        </pc:sldMkLst>
        <pc:spChg chg="mod">
          <ac:chgData name="Barr, John" userId="c35723e9-7e38-415b-aa6f-52a5a4380f68" providerId="ADAL" clId="{2A0DE9FD-DEB1-4179-BA55-76AD4AF30C2E}" dt="2024-07-19T19:38:32.621" v="264" actId="6549"/>
          <ac:spMkLst>
            <pc:docMk/>
            <pc:sldMk cId="1797321470" sldId="381"/>
            <ac:spMk id="5" creationId="{C9B13047-7DC6-4157-A4E4-DDC17C4E531E}"/>
          </ac:spMkLst>
        </pc:spChg>
      </pc:sldChg>
      <pc:sldChg chg="addSp delSp modSp mod">
        <pc:chgData name="Barr, John" userId="c35723e9-7e38-415b-aa6f-52a5a4380f68" providerId="ADAL" clId="{2A0DE9FD-DEB1-4179-BA55-76AD4AF30C2E}" dt="2024-07-19T19:35:12.494" v="8" actId="14100"/>
        <pc:sldMkLst>
          <pc:docMk/>
          <pc:sldMk cId="2177132915" sldId="387"/>
        </pc:sldMkLst>
        <pc:picChg chg="del">
          <ac:chgData name="Barr, John" userId="c35723e9-7e38-415b-aa6f-52a5a4380f68" providerId="ADAL" clId="{2A0DE9FD-DEB1-4179-BA55-76AD4AF30C2E}" dt="2024-07-19T19:34:48.150" v="1" actId="21"/>
          <ac:picMkLst>
            <pc:docMk/>
            <pc:sldMk cId="2177132915" sldId="387"/>
            <ac:picMk id="2" creationId="{1BDEA239-B557-ADF5-16A9-3213623C6911}"/>
          </ac:picMkLst>
        </pc:picChg>
        <pc:picChg chg="add mod">
          <ac:chgData name="Barr, John" userId="c35723e9-7e38-415b-aa6f-52a5a4380f68" providerId="ADAL" clId="{2A0DE9FD-DEB1-4179-BA55-76AD4AF30C2E}" dt="2024-07-19T19:35:12.494" v="8" actId="14100"/>
          <ac:picMkLst>
            <pc:docMk/>
            <pc:sldMk cId="2177132915" sldId="387"/>
            <ac:picMk id="5" creationId="{7A8FF249-0591-2733-78DA-1E6DDD1D64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4A7BEC8D-B925-4E24-B403-1BC45C0C0CB5}" type="datetimeFigureOut">
              <a:rPr lang="en-US" smtClean="0"/>
              <a:t>7/19/2024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E5E7437D-0E1D-4AF1-9332-3A6581B3585C}" type="slidenum">
              <a:rPr lang="en-US" smtClean="0"/>
              <a:t>‹#›</a:t>
            </a:fld>
            <a:endParaRPr lang="en-US"/>
          </a:p>
        </p:txBody>
      </p:sp>
    </p:spTree>
    <p:extLst>
      <p:ext uri="{BB962C8B-B14F-4D97-AF65-F5344CB8AC3E}">
        <p14:creationId xmlns:p14="http://schemas.microsoft.com/office/powerpoint/2010/main" val="2757113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a:t>
            </a:fld>
            <a:endParaRPr lang="en-US"/>
          </a:p>
        </p:txBody>
      </p:sp>
    </p:spTree>
    <p:extLst>
      <p:ext uri="{BB962C8B-B14F-4D97-AF65-F5344CB8AC3E}">
        <p14:creationId xmlns:p14="http://schemas.microsoft.com/office/powerpoint/2010/main" val="15044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10</a:t>
            </a:fld>
            <a:endParaRPr lang="en-US"/>
          </a:p>
        </p:txBody>
      </p:sp>
    </p:spTree>
    <p:extLst>
      <p:ext uri="{BB962C8B-B14F-4D97-AF65-F5344CB8AC3E}">
        <p14:creationId xmlns:p14="http://schemas.microsoft.com/office/powerpoint/2010/main" val="2335398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11</a:t>
            </a:fld>
            <a:endParaRPr lang="en-US"/>
          </a:p>
        </p:txBody>
      </p:sp>
    </p:spTree>
    <p:extLst>
      <p:ext uri="{BB962C8B-B14F-4D97-AF65-F5344CB8AC3E}">
        <p14:creationId xmlns:p14="http://schemas.microsoft.com/office/powerpoint/2010/main" val="179342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12</a:t>
            </a:fld>
            <a:endParaRPr lang="en-US"/>
          </a:p>
        </p:txBody>
      </p:sp>
    </p:spTree>
    <p:extLst>
      <p:ext uri="{BB962C8B-B14F-4D97-AF65-F5344CB8AC3E}">
        <p14:creationId xmlns:p14="http://schemas.microsoft.com/office/powerpoint/2010/main" val="3154004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13</a:t>
            </a:fld>
            <a:endParaRPr lang="en-US"/>
          </a:p>
        </p:txBody>
      </p:sp>
    </p:spTree>
    <p:extLst>
      <p:ext uri="{BB962C8B-B14F-4D97-AF65-F5344CB8AC3E}">
        <p14:creationId xmlns:p14="http://schemas.microsoft.com/office/powerpoint/2010/main" val="1389584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14</a:t>
            </a:fld>
            <a:endParaRPr lang="en-US"/>
          </a:p>
        </p:txBody>
      </p:sp>
    </p:spTree>
    <p:extLst>
      <p:ext uri="{BB962C8B-B14F-4D97-AF65-F5344CB8AC3E}">
        <p14:creationId xmlns:p14="http://schemas.microsoft.com/office/powerpoint/2010/main" val="203210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15</a:t>
            </a:fld>
            <a:endParaRPr lang="en-US"/>
          </a:p>
        </p:txBody>
      </p:sp>
    </p:spTree>
    <p:extLst>
      <p:ext uri="{BB962C8B-B14F-4D97-AF65-F5344CB8AC3E}">
        <p14:creationId xmlns:p14="http://schemas.microsoft.com/office/powerpoint/2010/main" val="39668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16</a:t>
            </a:fld>
            <a:endParaRPr lang="en-US"/>
          </a:p>
        </p:txBody>
      </p:sp>
    </p:spTree>
    <p:extLst>
      <p:ext uri="{BB962C8B-B14F-4D97-AF65-F5344CB8AC3E}">
        <p14:creationId xmlns:p14="http://schemas.microsoft.com/office/powerpoint/2010/main" val="1531726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17</a:t>
            </a:fld>
            <a:endParaRPr lang="en-US"/>
          </a:p>
        </p:txBody>
      </p:sp>
    </p:spTree>
    <p:extLst>
      <p:ext uri="{BB962C8B-B14F-4D97-AF65-F5344CB8AC3E}">
        <p14:creationId xmlns:p14="http://schemas.microsoft.com/office/powerpoint/2010/main" val="2610661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18</a:t>
            </a:fld>
            <a:endParaRPr lang="en-US"/>
          </a:p>
        </p:txBody>
      </p:sp>
    </p:spTree>
    <p:extLst>
      <p:ext uri="{BB962C8B-B14F-4D97-AF65-F5344CB8AC3E}">
        <p14:creationId xmlns:p14="http://schemas.microsoft.com/office/powerpoint/2010/main" val="334058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19</a:t>
            </a:fld>
            <a:endParaRPr lang="en-US"/>
          </a:p>
        </p:txBody>
      </p:sp>
    </p:spTree>
    <p:extLst>
      <p:ext uri="{BB962C8B-B14F-4D97-AF65-F5344CB8AC3E}">
        <p14:creationId xmlns:p14="http://schemas.microsoft.com/office/powerpoint/2010/main" val="924606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a:t>
            </a:fld>
            <a:endParaRPr lang="en-US"/>
          </a:p>
        </p:txBody>
      </p:sp>
    </p:spTree>
    <p:extLst>
      <p:ext uri="{BB962C8B-B14F-4D97-AF65-F5344CB8AC3E}">
        <p14:creationId xmlns:p14="http://schemas.microsoft.com/office/powerpoint/2010/main" val="40875183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20</a:t>
            </a:fld>
            <a:endParaRPr lang="en-US"/>
          </a:p>
        </p:txBody>
      </p:sp>
    </p:spTree>
    <p:extLst>
      <p:ext uri="{BB962C8B-B14F-4D97-AF65-F5344CB8AC3E}">
        <p14:creationId xmlns:p14="http://schemas.microsoft.com/office/powerpoint/2010/main" val="2845364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21</a:t>
            </a:fld>
            <a:endParaRPr lang="en-US"/>
          </a:p>
        </p:txBody>
      </p:sp>
    </p:spTree>
    <p:extLst>
      <p:ext uri="{BB962C8B-B14F-4D97-AF65-F5344CB8AC3E}">
        <p14:creationId xmlns:p14="http://schemas.microsoft.com/office/powerpoint/2010/main" val="1084426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22</a:t>
            </a:fld>
            <a:endParaRPr lang="en-US"/>
          </a:p>
        </p:txBody>
      </p:sp>
    </p:spTree>
    <p:extLst>
      <p:ext uri="{BB962C8B-B14F-4D97-AF65-F5344CB8AC3E}">
        <p14:creationId xmlns:p14="http://schemas.microsoft.com/office/powerpoint/2010/main" val="362302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23</a:t>
            </a:fld>
            <a:endParaRPr lang="en-US"/>
          </a:p>
        </p:txBody>
      </p:sp>
    </p:spTree>
    <p:extLst>
      <p:ext uri="{BB962C8B-B14F-4D97-AF65-F5344CB8AC3E}">
        <p14:creationId xmlns:p14="http://schemas.microsoft.com/office/powerpoint/2010/main" val="2710906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24</a:t>
            </a:fld>
            <a:endParaRPr lang="en-US"/>
          </a:p>
        </p:txBody>
      </p:sp>
    </p:spTree>
    <p:extLst>
      <p:ext uri="{BB962C8B-B14F-4D97-AF65-F5344CB8AC3E}">
        <p14:creationId xmlns:p14="http://schemas.microsoft.com/office/powerpoint/2010/main" val="9728268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25</a:t>
            </a:fld>
            <a:endParaRPr lang="en-US"/>
          </a:p>
        </p:txBody>
      </p:sp>
    </p:spTree>
    <p:extLst>
      <p:ext uri="{BB962C8B-B14F-4D97-AF65-F5344CB8AC3E}">
        <p14:creationId xmlns:p14="http://schemas.microsoft.com/office/powerpoint/2010/main" val="3269183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26</a:t>
            </a:fld>
            <a:endParaRPr lang="en-US"/>
          </a:p>
        </p:txBody>
      </p:sp>
    </p:spTree>
    <p:extLst>
      <p:ext uri="{BB962C8B-B14F-4D97-AF65-F5344CB8AC3E}">
        <p14:creationId xmlns:p14="http://schemas.microsoft.com/office/powerpoint/2010/main" val="110932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27</a:t>
            </a:fld>
            <a:endParaRPr lang="en-US"/>
          </a:p>
        </p:txBody>
      </p:sp>
    </p:spTree>
    <p:extLst>
      <p:ext uri="{BB962C8B-B14F-4D97-AF65-F5344CB8AC3E}">
        <p14:creationId xmlns:p14="http://schemas.microsoft.com/office/powerpoint/2010/main" val="1485201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28</a:t>
            </a:fld>
            <a:endParaRPr lang="en-US"/>
          </a:p>
        </p:txBody>
      </p:sp>
    </p:spTree>
    <p:extLst>
      <p:ext uri="{BB962C8B-B14F-4D97-AF65-F5344CB8AC3E}">
        <p14:creationId xmlns:p14="http://schemas.microsoft.com/office/powerpoint/2010/main" val="1912976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29</a:t>
            </a:fld>
            <a:endParaRPr lang="en-US"/>
          </a:p>
        </p:txBody>
      </p:sp>
    </p:spTree>
    <p:extLst>
      <p:ext uri="{BB962C8B-B14F-4D97-AF65-F5344CB8AC3E}">
        <p14:creationId xmlns:p14="http://schemas.microsoft.com/office/powerpoint/2010/main" val="118487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3</a:t>
            </a:fld>
            <a:endParaRPr lang="en-US"/>
          </a:p>
        </p:txBody>
      </p:sp>
    </p:spTree>
    <p:extLst>
      <p:ext uri="{BB962C8B-B14F-4D97-AF65-F5344CB8AC3E}">
        <p14:creationId xmlns:p14="http://schemas.microsoft.com/office/powerpoint/2010/main" val="8134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4</a:t>
            </a:fld>
            <a:endParaRPr lang="en-US"/>
          </a:p>
        </p:txBody>
      </p:sp>
    </p:spTree>
    <p:extLst>
      <p:ext uri="{BB962C8B-B14F-4D97-AF65-F5344CB8AC3E}">
        <p14:creationId xmlns:p14="http://schemas.microsoft.com/office/powerpoint/2010/main" val="369883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5</a:t>
            </a:fld>
            <a:endParaRPr lang="en-US"/>
          </a:p>
        </p:txBody>
      </p:sp>
    </p:spTree>
    <p:extLst>
      <p:ext uri="{BB962C8B-B14F-4D97-AF65-F5344CB8AC3E}">
        <p14:creationId xmlns:p14="http://schemas.microsoft.com/office/powerpoint/2010/main" val="2610168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6</a:t>
            </a:fld>
            <a:endParaRPr lang="en-US"/>
          </a:p>
        </p:txBody>
      </p:sp>
    </p:spTree>
    <p:extLst>
      <p:ext uri="{BB962C8B-B14F-4D97-AF65-F5344CB8AC3E}">
        <p14:creationId xmlns:p14="http://schemas.microsoft.com/office/powerpoint/2010/main" val="1608657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7</a:t>
            </a:fld>
            <a:endParaRPr lang="en-US"/>
          </a:p>
        </p:txBody>
      </p:sp>
    </p:spTree>
    <p:extLst>
      <p:ext uri="{BB962C8B-B14F-4D97-AF65-F5344CB8AC3E}">
        <p14:creationId xmlns:p14="http://schemas.microsoft.com/office/powerpoint/2010/main" val="2808067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8</a:t>
            </a:fld>
            <a:endParaRPr lang="en-US"/>
          </a:p>
        </p:txBody>
      </p:sp>
    </p:spTree>
    <p:extLst>
      <p:ext uri="{BB962C8B-B14F-4D97-AF65-F5344CB8AC3E}">
        <p14:creationId xmlns:p14="http://schemas.microsoft.com/office/powerpoint/2010/main" val="575613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E7437D-0E1D-4AF1-9332-3A6581B3585C}" type="slidenum">
              <a:rPr lang="en-US" smtClean="0"/>
              <a:t>9</a:t>
            </a:fld>
            <a:endParaRPr lang="en-US"/>
          </a:p>
        </p:txBody>
      </p:sp>
    </p:spTree>
    <p:extLst>
      <p:ext uri="{BB962C8B-B14F-4D97-AF65-F5344CB8AC3E}">
        <p14:creationId xmlns:p14="http://schemas.microsoft.com/office/powerpoint/2010/main" val="1949250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a:t>Click to edit Master title</a:t>
            </a:r>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Monday, April 24, 2017</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610600" y="6483350"/>
            <a:ext cx="2743200" cy="365125"/>
          </a:xfrm>
        </p:spPr>
        <p:txBody>
          <a:bodyPr/>
          <a:lstStyle>
            <a:lvl1pPr>
              <a:defRPr>
                <a:solidFill>
                  <a:schemeClr val="bg1">
                    <a:lumMod val="50000"/>
                  </a:schemeClr>
                </a:solidFill>
              </a:defRPr>
            </a:lvl1pPr>
          </a:lstStyle>
          <a:p>
            <a:fld id="{62E03C93-A8B5-5E4D-ADDE-FACFC10B3CD1}" type="slidenum">
              <a:rPr lang="en-US" smtClean="0"/>
              <a:pPr/>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483350"/>
            <a:ext cx="4114800" cy="365125"/>
          </a:xfrm>
        </p:spPr>
        <p:txBody>
          <a:bodyPr/>
          <a:lstStyle/>
          <a:p>
            <a:endParaRPr lang="en-US"/>
          </a:p>
        </p:txBody>
      </p:sp>
      <p:sp>
        <p:nvSpPr>
          <p:cNvPr id="6" name="Slide Number Placeholder 5"/>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483350"/>
            <a:ext cx="4114800" cy="365125"/>
          </a:xfrm>
        </p:spPr>
        <p:txBody>
          <a:bodyPr/>
          <a:lstStyle/>
          <a:p>
            <a:endParaRPr lang="en-US"/>
          </a:p>
        </p:txBody>
      </p:sp>
      <p:sp>
        <p:nvSpPr>
          <p:cNvPr id="7" name="Slide Number Placeholder 6"/>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038600" y="6483350"/>
            <a:ext cx="4114800" cy="365125"/>
          </a:xfrm>
        </p:spPr>
        <p:txBody>
          <a:bodyPr/>
          <a:lstStyle/>
          <a:p>
            <a:endParaRPr lang="en-US"/>
          </a:p>
        </p:txBody>
      </p:sp>
      <p:sp>
        <p:nvSpPr>
          <p:cNvPr id="9" name="Slide Number Placeholder 8"/>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p>
        </p:txBody>
      </p:sp>
      <p:sp>
        <p:nvSpPr>
          <p:cNvPr id="4" name="Footer Placeholder 3"/>
          <p:cNvSpPr>
            <a:spLocks noGrp="1"/>
          </p:cNvSpPr>
          <p:nvPr>
            <p:ph type="ftr" sz="quarter" idx="11"/>
          </p:nvPr>
        </p:nvSpPr>
        <p:spPr>
          <a:xfrm>
            <a:off x="4038600" y="6483350"/>
            <a:ext cx="4114800" cy="365125"/>
          </a:xfrm>
        </p:spPr>
        <p:txBody>
          <a:bodyPr/>
          <a:lstStyle/>
          <a:p>
            <a:endParaRPr lang="en-US"/>
          </a:p>
        </p:txBody>
      </p:sp>
      <p:sp>
        <p:nvSpPr>
          <p:cNvPr id="5" name="Slide Number Placeholder 4"/>
          <p:cNvSpPr>
            <a:spLocks noGrp="1"/>
          </p:cNvSpPr>
          <p:nvPr>
            <p:ph type="sldNum" sz="quarter" idx="12"/>
          </p:nvPr>
        </p:nvSpPr>
        <p:spPr>
          <a:xfrm>
            <a:off x="8610600" y="6483350"/>
            <a:ext cx="2743200" cy="365125"/>
          </a:xfrm>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neonwebh.cmcf.state.il.us/dceo/costrp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oshua.koons2@illinois.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External%20RACF%20ID%20Request%2004-03-19.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_A9036FFF.docx"/><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2175640"/>
            <a:ext cx="10132539" cy="2669629"/>
          </a:xfrm>
        </p:spPr>
        <p:txBody>
          <a:bodyPr>
            <a:noAutofit/>
          </a:bodyPr>
          <a:lstStyle/>
          <a:p>
            <a:pPr algn="ctr"/>
            <a:r>
              <a:rPr lang="en-US" sz="4800">
                <a:latin typeface="+mn-lt"/>
                <a:cs typeface="Times New Roman" panose="02020603050405020304" pitchFamily="18" charset="0"/>
              </a:rPr>
              <a:t>Grantee Reporting System (GRS)</a:t>
            </a:r>
            <a:br>
              <a:rPr lang="en-US" sz="4800">
                <a:latin typeface="+mn-lt"/>
                <a:cs typeface="Times New Roman" panose="02020603050405020304" pitchFamily="18" charset="0"/>
              </a:rPr>
            </a:br>
            <a:br>
              <a:rPr lang="en-US" sz="3600">
                <a:latin typeface="+mn-lt"/>
                <a:cs typeface="Times New Roman" panose="02020603050405020304" pitchFamily="18" charset="0"/>
              </a:rPr>
            </a:br>
            <a:br>
              <a:rPr lang="en-US" sz="3600">
                <a:latin typeface="Times New Roman" panose="02020603050405020304" pitchFamily="18" charset="0"/>
                <a:cs typeface="Times New Roman" panose="02020603050405020304" pitchFamily="18" charset="0"/>
              </a:rPr>
            </a:br>
            <a:endParaRPr lang="en-US" sz="3600"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713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387366"/>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10</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Accessing GRS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515600"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u="sng">
                <a:hlinkClick r:id="rId3"/>
              </a:rPr>
              <a:t>https://neonwebh.cmcf.state.il.us/dceo/costrpt</a:t>
            </a:r>
            <a:endParaRPr lang="en-US" u="sng"/>
          </a:p>
          <a:p>
            <a:pPr lvl="1">
              <a:spcAft>
                <a:spcPts val="1200"/>
              </a:spcAft>
              <a:buClr>
                <a:srgbClr val="F36B22"/>
              </a:buClr>
            </a:pPr>
            <a:r>
              <a:rPr lang="en-US">
                <a:solidFill>
                  <a:srgbClr val="172169"/>
                </a:solidFill>
              </a:rPr>
              <a:t>You MUST use Google Chrome, Edge, or Firefox</a:t>
            </a:r>
          </a:p>
          <a:p>
            <a:pPr>
              <a:spcAft>
                <a:spcPts val="1200"/>
              </a:spcAft>
              <a:buClr>
                <a:srgbClr val="F36B22"/>
              </a:buClr>
            </a:pPr>
            <a:r>
              <a:rPr lang="en-US">
                <a:solidFill>
                  <a:srgbClr val="172169"/>
                </a:solidFill>
              </a:rPr>
              <a:t>Enter your username (RACF ID) and password and select Sign in</a:t>
            </a:r>
          </a:p>
        </p:txBody>
      </p:sp>
      <p:pic>
        <p:nvPicPr>
          <p:cNvPr id="3" name="Picture 2" descr="Graphical user interface, text, application, email&#10;&#10;Description automatically generated">
            <a:extLst>
              <a:ext uri="{FF2B5EF4-FFF2-40B4-BE49-F238E27FC236}">
                <a16:creationId xmlns:a16="http://schemas.microsoft.com/office/drawing/2014/main" id="{5C2F4397-F1D8-4B57-BC2C-CEDEACB4C193}"/>
              </a:ext>
            </a:extLst>
          </p:cNvPr>
          <p:cNvPicPr>
            <a:picLocks noChangeAspect="1"/>
          </p:cNvPicPr>
          <p:nvPr/>
        </p:nvPicPr>
        <p:blipFill>
          <a:blip r:embed="rId4"/>
          <a:stretch>
            <a:fillRect/>
          </a:stretch>
        </p:blipFill>
        <p:spPr>
          <a:xfrm>
            <a:off x="3838902" y="3505444"/>
            <a:ext cx="4771698" cy="2200166"/>
          </a:xfrm>
          <a:prstGeom prst="rect">
            <a:avLst/>
          </a:prstGeom>
        </p:spPr>
      </p:pic>
    </p:spTree>
    <p:extLst>
      <p:ext uri="{BB962C8B-B14F-4D97-AF65-F5344CB8AC3E}">
        <p14:creationId xmlns:p14="http://schemas.microsoft.com/office/powerpoint/2010/main" val="188384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11</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Accessing GRS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515600"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7" name="Picture 6" descr="Graphical user interface, text&#10;&#10;Description automatically generated">
            <a:extLst>
              <a:ext uri="{FF2B5EF4-FFF2-40B4-BE49-F238E27FC236}">
                <a16:creationId xmlns:a16="http://schemas.microsoft.com/office/drawing/2014/main" id="{F83139B4-EFA3-4351-99F8-B61A43F86A1F}"/>
              </a:ext>
            </a:extLst>
          </p:cNvPr>
          <p:cNvPicPr>
            <a:picLocks noChangeAspect="1"/>
          </p:cNvPicPr>
          <p:nvPr/>
        </p:nvPicPr>
        <p:blipFill>
          <a:blip r:embed="rId3"/>
          <a:stretch>
            <a:fillRect/>
          </a:stretch>
        </p:blipFill>
        <p:spPr>
          <a:xfrm>
            <a:off x="1" y="23648"/>
            <a:ext cx="12192000" cy="6858000"/>
          </a:xfrm>
          <a:prstGeom prst="rect">
            <a:avLst/>
          </a:prstGeom>
        </p:spPr>
      </p:pic>
    </p:spTree>
    <p:extLst>
      <p:ext uri="{BB962C8B-B14F-4D97-AF65-F5344CB8AC3E}">
        <p14:creationId xmlns:p14="http://schemas.microsoft.com/office/powerpoint/2010/main" val="152868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500450" y="1398375"/>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12</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Accessing GRS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807778"/>
            <a:ext cx="10515600" cy="4225159"/>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a:solidFill>
                  <a:srgbClr val="172169"/>
                </a:solidFill>
              </a:rPr>
              <a:t>From this point on, you will be using only the navigation buttons on the left side of your screen. The &lt;PF&gt; buttons on your keyboard will not function properly in the website.</a:t>
            </a:r>
          </a:p>
          <a:p>
            <a:pPr>
              <a:spcAft>
                <a:spcPts val="1200"/>
              </a:spcAft>
              <a:buClr>
                <a:srgbClr val="F36B22"/>
              </a:buClr>
            </a:pPr>
            <a:endParaRPr lang="en-US" sz="500">
              <a:solidFill>
                <a:srgbClr val="172169"/>
              </a:solidFill>
            </a:endParaRPr>
          </a:p>
          <a:p>
            <a:pPr>
              <a:spcAft>
                <a:spcPts val="1200"/>
              </a:spcAft>
              <a:buClr>
                <a:srgbClr val="F36B22"/>
              </a:buClr>
            </a:pPr>
            <a:r>
              <a:rPr lang="en-US">
                <a:solidFill>
                  <a:srgbClr val="172169"/>
                </a:solidFill>
              </a:rPr>
              <a:t>You will not utilize the following menu items from your grant</a:t>
            </a:r>
          </a:p>
          <a:p>
            <a:pPr lvl="1">
              <a:spcAft>
                <a:spcPts val="1200"/>
              </a:spcAft>
              <a:buClr>
                <a:srgbClr val="F36B22"/>
              </a:buClr>
            </a:pPr>
            <a:r>
              <a:rPr lang="en-US">
                <a:solidFill>
                  <a:srgbClr val="172169"/>
                </a:solidFill>
              </a:rPr>
              <a:t>F9 – SBDC Program Income      #375</a:t>
            </a:r>
          </a:p>
          <a:p>
            <a:pPr lvl="1">
              <a:spcAft>
                <a:spcPts val="1200"/>
              </a:spcAft>
              <a:buClr>
                <a:srgbClr val="F36B22"/>
              </a:buClr>
            </a:pPr>
            <a:r>
              <a:rPr lang="en-US">
                <a:solidFill>
                  <a:srgbClr val="172169"/>
                </a:solidFill>
              </a:rPr>
              <a:t>F11 – Petition Reporting           #391</a:t>
            </a:r>
          </a:p>
          <a:p>
            <a:pPr lvl="1">
              <a:spcAft>
                <a:spcPts val="1200"/>
              </a:spcAft>
              <a:buClr>
                <a:srgbClr val="F36B22"/>
              </a:buClr>
            </a:pPr>
            <a:r>
              <a:rPr lang="en-US">
                <a:solidFill>
                  <a:srgbClr val="172169"/>
                </a:solidFill>
              </a:rPr>
              <a:t>F23 – Master System Menu</a:t>
            </a:r>
          </a:p>
        </p:txBody>
      </p:sp>
    </p:spTree>
    <p:extLst>
      <p:ext uri="{BB962C8B-B14F-4D97-AF65-F5344CB8AC3E}">
        <p14:creationId xmlns:p14="http://schemas.microsoft.com/office/powerpoint/2010/main" val="52909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849413"/>
            <a:ext cx="10132539" cy="2817179"/>
          </a:xfrm>
        </p:spPr>
        <p:txBody>
          <a:bodyPr>
            <a:noAutofit/>
          </a:bodyPr>
          <a:lstStyle/>
          <a:p>
            <a:pPr algn="ctr"/>
            <a:r>
              <a:rPr lang="en-US" sz="4800">
                <a:latin typeface="+mn-lt"/>
                <a:cs typeface="Times New Roman" panose="02020603050405020304" pitchFamily="18" charset="0"/>
              </a:rPr>
              <a:t>Expenditure Reporting</a:t>
            </a:r>
            <a:br>
              <a:rPr lang="en-US" sz="4800">
                <a:latin typeface="+mn-lt"/>
                <a:cs typeface="Times New Roman" panose="02020603050405020304" pitchFamily="18" charset="0"/>
              </a:rPr>
            </a:br>
            <a:br>
              <a:rPr lang="en-US" sz="3600">
                <a:latin typeface="+mn-lt"/>
                <a:cs typeface="Times New Roman" panose="02020603050405020304" pitchFamily="18" charset="0"/>
              </a:rPr>
            </a:br>
            <a:br>
              <a:rPr lang="en-US" sz="3600">
                <a:latin typeface="Times New Roman" panose="02020603050405020304" pitchFamily="18" charset="0"/>
                <a:cs typeface="Times New Roman" panose="02020603050405020304" pitchFamily="18" charset="0"/>
              </a:rPr>
            </a:br>
            <a:endParaRPr lang="en-US" sz="3600"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75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451945" y="1597688"/>
            <a:ext cx="11424745" cy="46494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14</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Expenditure Reporting Requirements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609600" y="1797269"/>
            <a:ext cx="10899228" cy="444986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solidFill>
                  <a:srgbClr val="172169"/>
                </a:solidFill>
              </a:rPr>
              <a:t>DCEO requires grantees to report grant expenditures monthly</a:t>
            </a:r>
          </a:p>
          <a:p>
            <a:pPr>
              <a:spcAft>
                <a:spcPts val="1200"/>
              </a:spcAft>
              <a:buClr>
                <a:srgbClr val="F36B22"/>
              </a:buClr>
            </a:pPr>
            <a:r>
              <a:rPr lang="en-US" sz="3200">
                <a:solidFill>
                  <a:srgbClr val="172169"/>
                </a:solidFill>
              </a:rPr>
              <a:t>Grantees must use the GRS to report costs</a:t>
            </a:r>
          </a:p>
          <a:p>
            <a:pPr>
              <a:spcAft>
                <a:spcPts val="1200"/>
              </a:spcAft>
              <a:buClr>
                <a:srgbClr val="F36B22"/>
              </a:buClr>
            </a:pPr>
            <a:r>
              <a:rPr lang="en-US" sz="3200">
                <a:solidFill>
                  <a:srgbClr val="172169"/>
                </a:solidFill>
              </a:rPr>
              <a:t>Note that grantees may report costs more than once a month</a:t>
            </a:r>
          </a:p>
          <a:p>
            <a:pPr>
              <a:spcAft>
                <a:spcPts val="1200"/>
              </a:spcAft>
              <a:buClr>
                <a:srgbClr val="F36B22"/>
              </a:buClr>
            </a:pPr>
            <a:r>
              <a:rPr lang="en-US" sz="3200">
                <a:solidFill>
                  <a:srgbClr val="172169"/>
                </a:solidFill>
              </a:rPr>
              <a:t>Grant costs that are reported in GRS must “tie back” to the grantee’s accounting system.</a:t>
            </a:r>
          </a:p>
          <a:p>
            <a:pPr>
              <a:spcAft>
                <a:spcPts val="1200"/>
              </a:spcAft>
              <a:buClr>
                <a:srgbClr val="F36B22"/>
              </a:buClr>
            </a:pPr>
            <a:r>
              <a:rPr lang="en-US" sz="3200">
                <a:solidFill>
                  <a:srgbClr val="172169"/>
                </a:solidFill>
              </a:rPr>
              <a:t>Grantees must maintain supporting documentation for all costs reported.  This will be monitored.</a:t>
            </a:r>
          </a:p>
        </p:txBody>
      </p:sp>
    </p:spTree>
    <p:extLst>
      <p:ext uri="{BB962C8B-B14F-4D97-AF65-F5344CB8AC3E}">
        <p14:creationId xmlns:p14="http://schemas.microsoft.com/office/powerpoint/2010/main" val="1596753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451945" y="1597688"/>
            <a:ext cx="11424745" cy="464944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15</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Expenditure Reporting Deadlines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4211260"/>
          </a:xfrm>
          <a:prstGeom prst="rect">
            <a:avLst/>
          </a:prstGeom>
          <a:ln>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solidFill>
                  <a:srgbClr val="172169"/>
                </a:solidFill>
              </a:rPr>
              <a:t>Expenditures for each month must be entered into GRS by the 20</a:t>
            </a:r>
            <a:r>
              <a:rPr lang="en-US" sz="3200" baseline="30000">
                <a:solidFill>
                  <a:srgbClr val="172169"/>
                </a:solidFill>
              </a:rPr>
              <a:t>th</a:t>
            </a:r>
            <a:r>
              <a:rPr lang="en-US" sz="3200">
                <a:solidFill>
                  <a:srgbClr val="172169"/>
                </a:solidFill>
              </a:rPr>
              <a:t> of the following month.</a:t>
            </a:r>
          </a:p>
          <a:p>
            <a:pPr>
              <a:spcAft>
                <a:spcPts val="1200"/>
              </a:spcAft>
              <a:buClr>
                <a:srgbClr val="F36B22"/>
              </a:buClr>
            </a:pPr>
            <a:r>
              <a:rPr lang="en-US" sz="3200">
                <a:solidFill>
                  <a:srgbClr val="172169"/>
                </a:solidFill>
              </a:rPr>
              <a:t> For example, all active grants right now have the deadline of November 20</a:t>
            </a:r>
            <a:r>
              <a:rPr lang="en-US" sz="3200" baseline="30000">
                <a:solidFill>
                  <a:srgbClr val="172169"/>
                </a:solidFill>
              </a:rPr>
              <a:t>th</a:t>
            </a:r>
            <a:r>
              <a:rPr lang="en-US" sz="3200">
                <a:solidFill>
                  <a:srgbClr val="172169"/>
                </a:solidFill>
              </a:rPr>
              <a:t> to complete their expenditure reporting for the month of October. </a:t>
            </a:r>
          </a:p>
          <a:p>
            <a:pPr>
              <a:spcAft>
                <a:spcPts val="1200"/>
              </a:spcAft>
              <a:buClr>
                <a:srgbClr val="F36B22"/>
              </a:buClr>
            </a:pPr>
            <a:r>
              <a:rPr lang="en-US" sz="3200">
                <a:solidFill>
                  <a:srgbClr val="172169"/>
                </a:solidFill>
              </a:rPr>
              <a:t>If the 20</a:t>
            </a:r>
            <a:r>
              <a:rPr lang="en-US" sz="3200" baseline="30000">
                <a:solidFill>
                  <a:srgbClr val="172169"/>
                </a:solidFill>
              </a:rPr>
              <a:t>th</a:t>
            </a:r>
            <a:r>
              <a:rPr lang="en-US" sz="3200">
                <a:solidFill>
                  <a:srgbClr val="172169"/>
                </a:solidFill>
              </a:rPr>
              <a:t> of the month is on a Saturday or Sunday, the expenditures must be reported by the last business day prior to the 20</a:t>
            </a:r>
            <a:r>
              <a:rPr lang="en-US" sz="3200" baseline="30000">
                <a:solidFill>
                  <a:srgbClr val="172169"/>
                </a:solidFill>
              </a:rPr>
              <a:t>th</a:t>
            </a:r>
            <a:r>
              <a:rPr lang="en-US" sz="3200">
                <a:solidFill>
                  <a:srgbClr val="172169"/>
                </a:solidFill>
              </a:rPr>
              <a:t>. </a:t>
            </a:r>
          </a:p>
          <a:p>
            <a:pPr marL="0" indent="0">
              <a:spcAft>
                <a:spcPts val="1200"/>
              </a:spcAft>
              <a:buClr>
                <a:srgbClr val="F36B22"/>
              </a:buClr>
              <a:buNone/>
            </a:pPr>
            <a:endParaRPr lang="en-US" sz="2800">
              <a:solidFill>
                <a:srgbClr val="172169"/>
              </a:solidFill>
            </a:endParaRPr>
          </a:p>
        </p:txBody>
      </p:sp>
    </p:spTree>
    <p:extLst>
      <p:ext uri="{BB962C8B-B14F-4D97-AF65-F5344CB8AC3E}">
        <p14:creationId xmlns:p14="http://schemas.microsoft.com/office/powerpoint/2010/main" val="3748393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500450" y="2133600"/>
            <a:ext cx="10853350" cy="306902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16</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Reporting Costs #351 (PF01)</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564524"/>
            <a:ext cx="10515600" cy="346841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a:solidFill>
                  <a:srgbClr val="172169"/>
                </a:solidFill>
              </a:rPr>
              <a:t>Enter your grant number at the top of the screen.  The first box is for the first two digits of the grant number and the second box is for the other six digits of the grant number</a:t>
            </a:r>
          </a:p>
          <a:p>
            <a:pPr>
              <a:spcAft>
                <a:spcPts val="1200"/>
              </a:spcAft>
              <a:buClr>
                <a:srgbClr val="F36B22"/>
              </a:buClr>
            </a:pPr>
            <a:r>
              <a:rPr lang="en-US">
                <a:solidFill>
                  <a:srgbClr val="172169"/>
                </a:solidFill>
              </a:rPr>
              <a:t>Click the &lt;PF01&gt; button to go to Expenditure Reporting Screen</a:t>
            </a:r>
          </a:p>
        </p:txBody>
      </p:sp>
    </p:spTree>
    <p:extLst>
      <p:ext uri="{BB962C8B-B14F-4D97-AF65-F5344CB8AC3E}">
        <p14:creationId xmlns:p14="http://schemas.microsoft.com/office/powerpoint/2010/main" val="168357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arenR"/>
            </a:pPr>
            <a:r>
              <a:rPr lang="en-US">
                <a:solidFill>
                  <a:srgbClr val="172169"/>
                </a:solidFill>
              </a:rPr>
              <a:t>Ensure the correct expenditure code and description are selected on the screen</a:t>
            </a:r>
          </a:p>
          <a:p>
            <a:pPr marL="342900" indent="-342900">
              <a:buFont typeface="+mj-lt"/>
              <a:buAutoNum type="arabicParenR"/>
            </a:pPr>
            <a:r>
              <a:rPr lang="en-US">
                <a:solidFill>
                  <a:srgbClr val="172169"/>
                </a:solidFill>
              </a:rPr>
              <a:t>If it is not the correct code, you can either scroll using &lt;PF08&gt; until you see the correct code/description or enter the specific expenditure code in the box and press the &lt;enter&gt; button</a:t>
            </a:r>
          </a:p>
          <a:p>
            <a:pPr marL="342900" indent="-342900">
              <a:buFont typeface="+mj-lt"/>
              <a:buAutoNum type="arabicParenR"/>
            </a:pPr>
            <a:r>
              <a:rPr lang="en-US">
                <a:solidFill>
                  <a:srgbClr val="172169"/>
                </a:solidFill>
              </a:rPr>
              <a:t>Determine the month that you are reporting expenditures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17</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Reporting Costs #351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8" name="Picture 7" descr="Graphical user interface, text&#10;&#10;Description automatically generated">
            <a:extLst>
              <a:ext uri="{FF2B5EF4-FFF2-40B4-BE49-F238E27FC236}">
                <a16:creationId xmlns:a16="http://schemas.microsoft.com/office/drawing/2014/main" id="{0FD3443D-6B61-415E-9512-0EFC0B6364DF}"/>
              </a:ext>
            </a:extLst>
          </p:cNvPr>
          <p:cNvPicPr>
            <a:picLocks noChangeAspect="1"/>
          </p:cNvPicPr>
          <p:nvPr/>
        </p:nvPicPr>
        <p:blipFill>
          <a:blip r:embed="rId3"/>
          <a:stretch>
            <a:fillRect/>
          </a:stretch>
        </p:blipFill>
        <p:spPr>
          <a:xfrm>
            <a:off x="161962" y="1238404"/>
            <a:ext cx="6890478" cy="5532970"/>
          </a:xfrm>
          <a:prstGeom prst="rect">
            <a:avLst/>
          </a:prstGeom>
        </p:spPr>
      </p:pic>
    </p:spTree>
    <p:extLst>
      <p:ext uri="{BB962C8B-B14F-4D97-AF65-F5344CB8AC3E}">
        <p14:creationId xmlns:p14="http://schemas.microsoft.com/office/powerpoint/2010/main" val="4196292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172169"/>
                </a:solidFill>
              </a:rPr>
              <a:t>3)   Enter the expenditure on the appropriate line</a:t>
            </a:r>
          </a:p>
          <a:p>
            <a:pPr marL="342900" indent="-342900">
              <a:buAutoNum type="arabicParenR" startAt="4"/>
            </a:pPr>
            <a:r>
              <a:rPr lang="en-US">
                <a:solidFill>
                  <a:srgbClr val="172169"/>
                </a:solidFill>
              </a:rPr>
              <a:t>To enter expenditures on another expenditure code, scroll to the desired expenditure code/description</a:t>
            </a:r>
          </a:p>
          <a:p>
            <a:pPr marL="342900" indent="-342900">
              <a:buAutoNum type="arabicParenR" startAt="4"/>
            </a:pPr>
            <a:r>
              <a:rPr lang="en-US">
                <a:solidFill>
                  <a:srgbClr val="172169"/>
                </a:solidFill>
              </a:rPr>
              <a:t>If summary entry is complete, click the &lt;PF01&gt; button to transfer to the Expenditure Summary Screen</a:t>
            </a:r>
          </a:p>
          <a:p>
            <a:r>
              <a:rPr lang="en-US">
                <a:solidFill>
                  <a:srgbClr val="172169"/>
                </a:solidFill>
              </a:rPr>
              <a:t>Notes:  </a:t>
            </a:r>
          </a:p>
          <a:p>
            <a:pPr marL="285750" indent="-285750">
              <a:buFont typeface="Arial" panose="020B0604020202020204" pitchFamily="34" charset="0"/>
              <a:buChar char="•"/>
            </a:pPr>
            <a:r>
              <a:rPr lang="en-US">
                <a:solidFill>
                  <a:srgbClr val="172169"/>
                </a:solidFill>
              </a:rPr>
              <a:t>You must enter the decimal place and cents when entering expenditures. If you do not, the system will place the decimal point in the entry</a:t>
            </a:r>
          </a:p>
          <a:p>
            <a:pPr marL="285750" indent="-285750">
              <a:buFont typeface="Arial" panose="020B0604020202020204" pitchFamily="34" charset="0"/>
              <a:buChar char="•"/>
            </a:pPr>
            <a:r>
              <a:rPr lang="en-US">
                <a:solidFill>
                  <a:srgbClr val="172169"/>
                </a:solidFill>
              </a:rPr>
              <a:t>To reduce expenditures  or adjust an incorrect entry, enter the amount followed by a minus sign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18</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Reporting Costs #351</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8" name="Picture 7" descr="Graphical user interface, text&#10;&#10;Description automatically generated">
            <a:extLst>
              <a:ext uri="{FF2B5EF4-FFF2-40B4-BE49-F238E27FC236}">
                <a16:creationId xmlns:a16="http://schemas.microsoft.com/office/drawing/2014/main" id="{0FD3443D-6B61-415E-9512-0EFC0B6364DF}"/>
              </a:ext>
            </a:extLst>
          </p:cNvPr>
          <p:cNvPicPr>
            <a:picLocks noChangeAspect="1"/>
          </p:cNvPicPr>
          <p:nvPr/>
        </p:nvPicPr>
        <p:blipFill>
          <a:blip r:embed="rId3"/>
          <a:stretch>
            <a:fillRect/>
          </a:stretch>
        </p:blipFill>
        <p:spPr>
          <a:xfrm>
            <a:off x="161962" y="1238404"/>
            <a:ext cx="6890478" cy="5532970"/>
          </a:xfrm>
          <a:prstGeom prst="rect">
            <a:avLst/>
          </a:prstGeom>
        </p:spPr>
      </p:pic>
    </p:spTree>
    <p:extLst>
      <p:ext uri="{BB962C8B-B14F-4D97-AF65-F5344CB8AC3E}">
        <p14:creationId xmlns:p14="http://schemas.microsoft.com/office/powerpoint/2010/main" val="3373731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a:solidFill>
                  <a:srgbClr val="172169"/>
                </a:solidFill>
              </a:rPr>
              <a:t>Verify the expenditures in the “uncertified costs” column are correctly entered</a:t>
            </a:r>
          </a:p>
          <a:p>
            <a:pPr marL="342900" indent="-342900">
              <a:buFont typeface="+mj-lt"/>
              <a:buAutoNum type="arabicPeriod"/>
            </a:pPr>
            <a:r>
              <a:rPr lang="en-US">
                <a:solidFill>
                  <a:srgbClr val="172169"/>
                </a:solidFill>
              </a:rPr>
              <a:t>If they are correct, click the &lt;PF02&gt; button to certify the expenditures. This moves the expenditures into the “Certified Costs” column</a:t>
            </a:r>
          </a:p>
          <a:p>
            <a:pPr marL="342900" indent="-342900">
              <a:buFont typeface="+mj-lt"/>
              <a:buAutoNum type="arabicPeriod"/>
            </a:pPr>
            <a:r>
              <a:rPr lang="en-US">
                <a:solidFill>
                  <a:srgbClr val="172169"/>
                </a:solidFill>
              </a:rPr>
              <a:t>If costs are not entered correctly, click the &lt;PF04&gt; button to return to the expenditure reporting screen and correct the entries</a:t>
            </a:r>
          </a:p>
          <a:p>
            <a:pPr marL="342900" indent="-342900">
              <a:buFont typeface="+mj-lt"/>
              <a:buAutoNum type="arabicPeriod"/>
            </a:pPr>
            <a:r>
              <a:rPr lang="en-US">
                <a:solidFill>
                  <a:srgbClr val="172169"/>
                </a:solidFill>
              </a:rPr>
              <a:t>Once entries have been confirmed and certified, you may enter a cash request to reimburse for the expenditures entered by clicking &lt;PF05&gt; button</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19</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Expenditure Summary #352</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3" name="Picture 2" descr="Graphical user interface, text, application&#10;&#10;Description automatically generated">
            <a:extLst>
              <a:ext uri="{FF2B5EF4-FFF2-40B4-BE49-F238E27FC236}">
                <a16:creationId xmlns:a16="http://schemas.microsoft.com/office/drawing/2014/main" id="{777F575F-D96C-412C-A81A-7D2CA02C4599}"/>
              </a:ext>
            </a:extLst>
          </p:cNvPr>
          <p:cNvPicPr>
            <a:picLocks noChangeAspect="1"/>
          </p:cNvPicPr>
          <p:nvPr/>
        </p:nvPicPr>
        <p:blipFill>
          <a:blip r:embed="rId3"/>
          <a:stretch>
            <a:fillRect/>
          </a:stretch>
        </p:blipFill>
        <p:spPr>
          <a:xfrm>
            <a:off x="127451" y="1298787"/>
            <a:ext cx="6714783" cy="5504323"/>
          </a:xfrm>
          <a:prstGeom prst="rect">
            <a:avLst/>
          </a:prstGeom>
        </p:spPr>
      </p:pic>
    </p:spTree>
    <p:extLst>
      <p:ext uri="{BB962C8B-B14F-4D97-AF65-F5344CB8AC3E}">
        <p14:creationId xmlns:p14="http://schemas.microsoft.com/office/powerpoint/2010/main" val="376513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6288B8-8D22-4EE1-9A8A-8843D8D6753D}"/>
              </a:ext>
            </a:extLst>
          </p:cNvPr>
          <p:cNvSpPr>
            <a:spLocks noGrp="1"/>
          </p:cNvSpPr>
          <p:nvPr>
            <p:ph idx="1"/>
          </p:nvPr>
        </p:nvSpPr>
        <p:spPr>
          <a:xfrm>
            <a:off x="840828" y="2106438"/>
            <a:ext cx="10041378" cy="1959649"/>
          </a:xfrm>
          <a:ln>
            <a:noFill/>
          </a:ln>
        </p:spPr>
        <p:txBody>
          <a:bodyPr>
            <a:noAutofit/>
          </a:bodyPr>
          <a:lstStyle/>
          <a:p>
            <a:pPr marL="365760" lvl="0" indent="-365760">
              <a:spcAft>
                <a:spcPts val="1200"/>
              </a:spcAft>
              <a:buClr>
                <a:srgbClr val="F36B22"/>
              </a:buClr>
              <a:buFont typeface="Wingdings" panose="05000000000000000000" pitchFamily="2" charset="2"/>
              <a:buChar char="v"/>
            </a:pPr>
            <a:r>
              <a:rPr lang="en-US" sz="3600">
                <a:solidFill>
                  <a:srgbClr val="1C4489"/>
                </a:solidFill>
                <a:latin typeface="Calibri" panose="020F0502020204030204" pitchFamily="34" charset="0"/>
                <a:cs typeface="Calibri" panose="020F0502020204030204" pitchFamily="34" charset="0"/>
              </a:rPr>
              <a:t>Grantee Reporting System – General Information</a:t>
            </a:r>
          </a:p>
          <a:p>
            <a:pPr marL="365760" lvl="0" indent="-365760">
              <a:spcAft>
                <a:spcPts val="1200"/>
              </a:spcAft>
              <a:buClr>
                <a:srgbClr val="F36B22"/>
              </a:buClr>
              <a:buFont typeface="Wingdings" panose="05000000000000000000" pitchFamily="2" charset="2"/>
              <a:buChar char="v"/>
            </a:pPr>
            <a:r>
              <a:rPr lang="en-US" sz="3600">
                <a:solidFill>
                  <a:srgbClr val="1C4489"/>
                </a:solidFill>
                <a:latin typeface="Calibri" panose="020F0502020204030204" pitchFamily="34" charset="0"/>
                <a:cs typeface="Calibri" panose="020F0502020204030204" pitchFamily="34" charset="0"/>
              </a:rPr>
              <a:t>Requesting System Access</a:t>
            </a:r>
          </a:p>
          <a:p>
            <a:pPr marL="365760" lvl="0" indent="-365760">
              <a:spcAft>
                <a:spcPts val="1200"/>
              </a:spcAft>
              <a:buClr>
                <a:srgbClr val="F36B22"/>
              </a:buClr>
              <a:buFont typeface="Wingdings" panose="05000000000000000000" pitchFamily="2" charset="2"/>
              <a:buChar char="v"/>
            </a:pPr>
            <a:r>
              <a:rPr lang="en-US" sz="3600">
                <a:solidFill>
                  <a:srgbClr val="1C4489"/>
                </a:solidFill>
                <a:latin typeface="Calibri" panose="020F0502020204030204" pitchFamily="34" charset="0"/>
                <a:cs typeface="Calibri" panose="020F0502020204030204" pitchFamily="34" charset="0"/>
              </a:rPr>
              <a:t>Cost Reporting Procedures</a:t>
            </a:r>
          </a:p>
          <a:p>
            <a:pPr marL="365760" lvl="0" indent="-365760">
              <a:spcAft>
                <a:spcPts val="1200"/>
              </a:spcAft>
              <a:buClr>
                <a:srgbClr val="F36B22"/>
              </a:buClr>
              <a:buFont typeface="Wingdings" panose="05000000000000000000" pitchFamily="2" charset="2"/>
              <a:buChar char="v"/>
            </a:pPr>
            <a:r>
              <a:rPr lang="en-US" sz="3600">
                <a:solidFill>
                  <a:srgbClr val="1C4489"/>
                </a:solidFill>
                <a:latin typeface="Calibri" panose="020F0502020204030204" pitchFamily="34" charset="0"/>
                <a:cs typeface="Calibri" panose="020F0502020204030204" pitchFamily="34" charset="0"/>
              </a:rPr>
              <a:t>Cash Request Procedures</a:t>
            </a:r>
          </a:p>
          <a:p>
            <a:pPr marL="0" lvl="0" indent="0">
              <a:spcAft>
                <a:spcPts val="1200"/>
              </a:spcAft>
              <a:buClr>
                <a:srgbClr val="F36B22"/>
              </a:buClr>
              <a:buNone/>
            </a:pPr>
            <a:endParaRPr lang="en-US" sz="4000">
              <a:solidFill>
                <a:srgbClr val="1C4489"/>
              </a:solidFill>
              <a:latin typeface="Arial" panose="020B0604020202020204"/>
            </a:endParaRPr>
          </a:p>
          <a:p>
            <a:pPr marL="0" indent="0">
              <a:buNone/>
            </a:pPr>
            <a:endParaRPr lang="en-US" sz="4000">
              <a:solidFill>
                <a:srgbClr val="172169"/>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a:t>
            </a:fld>
            <a:endParaRPr lang="en-US"/>
          </a:p>
        </p:txBody>
      </p:sp>
      <p:pic>
        <p:nvPicPr>
          <p:cNvPr id="6" name="Picture 5" descr="Image result for program clipart">
            <a:extLst>
              <a:ext uri="{FF2B5EF4-FFF2-40B4-BE49-F238E27FC236}">
                <a16:creationId xmlns:a16="http://schemas.microsoft.com/office/drawing/2014/main" id="{85092866-B57E-A44F-B4C7-59B077DC3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5012" y="2825777"/>
            <a:ext cx="2240291" cy="2194099"/>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2C9F5B3B-4F5E-CF46-012F-F40954AA8045}"/>
              </a:ext>
            </a:extLst>
          </p:cNvPr>
          <p:cNvSpPr>
            <a:spLocks noGrp="1"/>
          </p:cNvSpPr>
          <p:nvPr>
            <p:ph type="title"/>
          </p:nvPr>
        </p:nvSpPr>
        <p:spPr>
          <a:xfrm>
            <a:off x="5087007" y="610865"/>
            <a:ext cx="5740146" cy="561049"/>
          </a:xfrm>
        </p:spPr>
        <p:txBody>
          <a:bodyPr>
            <a:normAutofit fontScale="90000"/>
          </a:bodyPr>
          <a:lstStyle/>
          <a:p>
            <a:r>
              <a:rPr lang="en-US"/>
              <a:t>Agenda</a:t>
            </a:r>
          </a:p>
        </p:txBody>
      </p:sp>
    </p:spTree>
    <p:extLst>
      <p:ext uri="{BB962C8B-B14F-4D97-AF65-F5344CB8AC3E}">
        <p14:creationId xmlns:p14="http://schemas.microsoft.com/office/powerpoint/2010/main" val="21753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849413"/>
            <a:ext cx="10132539" cy="2817179"/>
          </a:xfrm>
        </p:spPr>
        <p:txBody>
          <a:bodyPr>
            <a:noAutofit/>
          </a:bodyPr>
          <a:lstStyle/>
          <a:p>
            <a:pPr algn="ctr"/>
            <a:r>
              <a:rPr lang="en-US" sz="4800">
                <a:latin typeface="+mn-lt"/>
                <a:cs typeface="Times New Roman" panose="02020603050405020304" pitchFamily="18" charset="0"/>
              </a:rPr>
              <a:t>Cash Requests</a:t>
            </a:r>
            <a:br>
              <a:rPr lang="en-US" sz="4800">
                <a:latin typeface="+mn-lt"/>
                <a:cs typeface="Times New Roman" panose="02020603050405020304" pitchFamily="18" charset="0"/>
              </a:rPr>
            </a:br>
            <a:br>
              <a:rPr lang="en-US" sz="3600">
                <a:latin typeface="+mn-lt"/>
                <a:cs typeface="Times New Roman" panose="02020603050405020304" pitchFamily="18" charset="0"/>
              </a:rPr>
            </a:br>
            <a:br>
              <a:rPr lang="en-US" sz="3600">
                <a:latin typeface="Times New Roman" panose="02020603050405020304" pitchFamily="18" charset="0"/>
                <a:cs typeface="Times New Roman" panose="02020603050405020304" pitchFamily="18" charset="0"/>
              </a:rPr>
            </a:br>
            <a:endParaRPr lang="en-US" sz="3600"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82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387366"/>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21</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Cash Request Overview</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760696" cy="4512070"/>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2800">
                <a:solidFill>
                  <a:srgbClr val="172169"/>
                </a:solidFill>
              </a:rPr>
              <a:t>Grantee use GRS to electronically request cash.</a:t>
            </a:r>
          </a:p>
          <a:p>
            <a:pPr>
              <a:spcAft>
                <a:spcPts val="1200"/>
              </a:spcAft>
              <a:buClr>
                <a:srgbClr val="F36B22"/>
              </a:buClr>
            </a:pPr>
            <a:r>
              <a:rPr lang="en-US">
                <a:solidFill>
                  <a:srgbClr val="172169"/>
                </a:solidFill>
              </a:rPr>
              <a:t>The cash requests require approval from the DCEO accounting and programmatic offices</a:t>
            </a:r>
          </a:p>
          <a:p>
            <a:pPr>
              <a:spcAft>
                <a:spcPts val="1200"/>
              </a:spcAft>
              <a:buClr>
                <a:srgbClr val="F36B22"/>
              </a:buClr>
            </a:pPr>
            <a:r>
              <a:rPr lang="en-US" sz="2800">
                <a:solidFill>
                  <a:srgbClr val="172169"/>
                </a:solidFill>
              </a:rPr>
              <a:t>Cash requests are typically approved on a reimbursement basis.</a:t>
            </a:r>
          </a:p>
          <a:p>
            <a:pPr lvl="1">
              <a:spcAft>
                <a:spcPts val="1200"/>
              </a:spcAft>
              <a:buClr>
                <a:srgbClr val="F36B22"/>
              </a:buClr>
            </a:pPr>
            <a:r>
              <a:rPr lang="en-US">
                <a:solidFill>
                  <a:srgbClr val="172169"/>
                </a:solidFill>
              </a:rPr>
              <a:t>DCEO will review the cost reported in GRS as part of the cash request approval process.  If the grantee has not reported sufficient costs, then the cash request may be denied.</a:t>
            </a:r>
          </a:p>
          <a:p>
            <a:pPr>
              <a:spcAft>
                <a:spcPts val="1200"/>
              </a:spcAft>
              <a:buClr>
                <a:srgbClr val="F36B22"/>
              </a:buClr>
            </a:pPr>
            <a:r>
              <a:rPr lang="en-US">
                <a:solidFill>
                  <a:srgbClr val="172169"/>
                </a:solidFill>
              </a:rPr>
              <a:t>Some grants allow for a cash advance of up to 20% of the grant funds.</a:t>
            </a:r>
          </a:p>
          <a:p>
            <a:pPr lvl="1">
              <a:spcAft>
                <a:spcPts val="1200"/>
              </a:spcAft>
              <a:buClr>
                <a:srgbClr val="F36B22"/>
              </a:buClr>
            </a:pPr>
            <a:r>
              <a:rPr lang="en-US">
                <a:solidFill>
                  <a:srgbClr val="172169"/>
                </a:solidFill>
              </a:rPr>
              <a:t>Grantees must follow the DCEO cash advance procedures and provide justification regarding the grantee’s cash advance needs using an excel </a:t>
            </a:r>
            <a:r>
              <a:rPr lang="en-US" i="1">
                <a:solidFill>
                  <a:srgbClr val="172169"/>
                </a:solidFill>
              </a:rPr>
              <a:t>Cash Advance Workbook</a:t>
            </a:r>
            <a:r>
              <a:rPr lang="en-US">
                <a:solidFill>
                  <a:srgbClr val="172169"/>
                </a:solidFill>
              </a:rPr>
              <a:t>.  The </a:t>
            </a:r>
            <a:r>
              <a:rPr lang="en-US" i="1">
                <a:solidFill>
                  <a:srgbClr val="172169"/>
                </a:solidFill>
              </a:rPr>
              <a:t>Cash Advance Workbook </a:t>
            </a:r>
            <a:r>
              <a:rPr lang="en-US">
                <a:solidFill>
                  <a:srgbClr val="172169"/>
                </a:solidFill>
              </a:rPr>
              <a:t>is emailed to the DCEO grant manager for approval.</a:t>
            </a:r>
          </a:p>
          <a:p>
            <a:pPr marL="822960" lvl="1" indent="-365760">
              <a:spcAft>
                <a:spcPts val="1200"/>
              </a:spcAft>
              <a:buClr>
                <a:srgbClr val="F36B22"/>
              </a:buClr>
              <a:buFont typeface="Wingdings" panose="05000000000000000000" pitchFamily="2" charset="2"/>
              <a:buChar char="v"/>
            </a:pPr>
            <a:endParaRPr lang="en-US">
              <a:solidFill>
                <a:srgbClr val="172169"/>
              </a:solidFill>
            </a:endParaRPr>
          </a:p>
          <a:p>
            <a:pPr marL="0" indent="0">
              <a:spcAft>
                <a:spcPts val="1200"/>
              </a:spcAft>
              <a:buClr>
                <a:srgbClr val="F36B22"/>
              </a:buClr>
              <a:buNone/>
            </a:pPr>
            <a:endParaRPr lang="en-US" sz="2800">
              <a:solidFill>
                <a:srgbClr val="172169"/>
              </a:solidFill>
            </a:endParaRPr>
          </a:p>
        </p:txBody>
      </p:sp>
    </p:spTree>
    <p:extLst>
      <p:ext uri="{BB962C8B-B14F-4D97-AF65-F5344CB8AC3E}">
        <p14:creationId xmlns:p14="http://schemas.microsoft.com/office/powerpoint/2010/main" val="3482311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22</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Cash Advance Request Workbook</a:t>
            </a:r>
          </a:p>
        </p:txBody>
      </p:sp>
      <p:pic>
        <p:nvPicPr>
          <p:cNvPr id="3" name="Picture 2">
            <a:extLst>
              <a:ext uri="{FF2B5EF4-FFF2-40B4-BE49-F238E27FC236}">
                <a16:creationId xmlns:a16="http://schemas.microsoft.com/office/drawing/2014/main" id="{BC4082EC-51F5-621C-FBFC-88CA7FFDB693}"/>
              </a:ext>
            </a:extLst>
          </p:cNvPr>
          <p:cNvPicPr>
            <a:picLocks noChangeAspect="1"/>
          </p:cNvPicPr>
          <p:nvPr/>
        </p:nvPicPr>
        <p:blipFill rotWithShape="1">
          <a:blip r:embed="rId3"/>
          <a:srcRect l="74275" t="30692" r="16059" b="39644"/>
          <a:stretch/>
        </p:blipFill>
        <p:spPr bwMode="auto">
          <a:xfrm>
            <a:off x="6096000" y="1986456"/>
            <a:ext cx="5339255" cy="379227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D98BD296-60FB-86C5-A329-FA2D63F3EF59}"/>
              </a:ext>
            </a:extLst>
          </p:cNvPr>
          <p:cNvSpPr txBox="1"/>
          <p:nvPr/>
        </p:nvSpPr>
        <p:spPr>
          <a:xfrm>
            <a:off x="956441" y="1617123"/>
            <a:ext cx="4246180" cy="369332"/>
          </a:xfrm>
          <a:prstGeom prst="rect">
            <a:avLst/>
          </a:prstGeom>
          <a:solidFill>
            <a:schemeClr val="accent2">
              <a:lumMod val="20000"/>
              <a:lumOff val="80000"/>
            </a:schemeClr>
          </a:solidFill>
        </p:spPr>
        <p:txBody>
          <a:bodyPr wrap="square" rtlCol="0">
            <a:spAutoFit/>
          </a:bodyPr>
          <a:lstStyle/>
          <a:p>
            <a:r>
              <a:rPr lang="en-US" b="1"/>
              <a:t>PART I – JUSTIFICATION LETTER</a:t>
            </a:r>
          </a:p>
        </p:txBody>
      </p:sp>
      <p:sp>
        <p:nvSpPr>
          <p:cNvPr id="8" name="TextBox 7">
            <a:extLst>
              <a:ext uri="{FF2B5EF4-FFF2-40B4-BE49-F238E27FC236}">
                <a16:creationId xmlns:a16="http://schemas.microsoft.com/office/drawing/2014/main" id="{F987E60A-F31F-BBE2-7960-967D4ECD52BF}"/>
              </a:ext>
            </a:extLst>
          </p:cNvPr>
          <p:cNvSpPr txBox="1"/>
          <p:nvPr/>
        </p:nvSpPr>
        <p:spPr>
          <a:xfrm>
            <a:off x="6096000" y="1617123"/>
            <a:ext cx="4246180" cy="369332"/>
          </a:xfrm>
          <a:prstGeom prst="rect">
            <a:avLst/>
          </a:prstGeom>
          <a:solidFill>
            <a:schemeClr val="accent2">
              <a:lumMod val="20000"/>
              <a:lumOff val="80000"/>
            </a:schemeClr>
          </a:solidFill>
        </p:spPr>
        <p:txBody>
          <a:bodyPr wrap="square" rtlCol="0">
            <a:spAutoFit/>
          </a:bodyPr>
          <a:lstStyle/>
          <a:p>
            <a:r>
              <a:rPr lang="en-US" b="1"/>
              <a:t>PART II – CASH FLOW ANALYSIS</a:t>
            </a:r>
          </a:p>
        </p:txBody>
      </p:sp>
      <p:sp>
        <p:nvSpPr>
          <p:cNvPr id="10" name="TextBox 9">
            <a:extLst>
              <a:ext uri="{FF2B5EF4-FFF2-40B4-BE49-F238E27FC236}">
                <a16:creationId xmlns:a16="http://schemas.microsoft.com/office/drawing/2014/main" id="{C2384ED4-52F9-BD50-D270-A0889F967899}"/>
              </a:ext>
            </a:extLst>
          </p:cNvPr>
          <p:cNvSpPr txBox="1"/>
          <p:nvPr/>
        </p:nvSpPr>
        <p:spPr>
          <a:xfrm>
            <a:off x="956441" y="6114018"/>
            <a:ext cx="10668000" cy="369332"/>
          </a:xfrm>
          <a:prstGeom prst="rect">
            <a:avLst/>
          </a:prstGeom>
          <a:solidFill>
            <a:schemeClr val="accent2">
              <a:lumMod val="20000"/>
              <a:lumOff val="80000"/>
            </a:schemeClr>
          </a:solidFill>
        </p:spPr>
        <p:txBody>
          <a:bodyPr wrap="square" rtlCol="0">
            <a:spAutoFit/>
          </a:bodyPr>
          <a:lstStyle/>
          <a:p>
            <a:r>
              <a:rPr lang="en-US" b="1"/>
              <a:t>NOTE: The Cash Advance Request Workbook is Emailed to the Grant Manager for Review and Approval</a:t>
            </a:r>
          </a:p>
        </p:txBody>
      </p:sp>
      <p:pic>
        <p:nvPicPr>
          <p:cNvPr id="5" name="Picture 4">
            <a:extLst>
              <a:ext uri="{FF2B5EF4-FFF2-40B4-BE49-F238E27FC236}">
                <a16:creationId xmlns:a16="http://schemas.microsoft.com/office/drawing/2014/main" id="{7A8FF249-0591-2733-78DA-1E6DDD1D6446}"/>
              </a:ext>
            </a:extLst>
          </p:cNvPr>
          <p:cNvPicPr>
            <a:picLocks noChangeAspect="1"/>
          </p:cNvPicPr>
          <p:nvPr/>
        </p:nvPicPr>
        <p:blipFill rotWithShape="1">
          <a:blip r:embed="rId4"/>
          <a:srcRect l="75320" t="22376" r="15064" b="41358"/>
          <a:stretch/>
        </p:blipFill>
        <p:spPr bwMode="auto">
          <a:xfrm>
            <a:off x="956441" y="1986455"/>
            <a:ext cx="4273892" cy="37922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7713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387366"/>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23</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Cash Request Processing</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515600" cy="4512070"/>
          </a:xfrm>
          <a:prstGeom prst="rect">
            <a:avLst/>
          </a:prstGeom>
          <a:ln>
            <a:no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2800">
                <a:solidFill>
                  <a:srgbClr val="172169"/>
                </a:solidFill>
              </a:rPr>
              <a:t>Cash requests are processed by DCEO on Monday and Thursday</a:t>
            </a:r>
          </a:p>
          <a:p>
            <a:pPr>
              <a:spcAft>
                <a:spcPts val="1200"/>
              </a:spcAft>
              <a:buClr>
                <a:srgbClr val="F36B22"/>
              </a:buClr>
            </a:pPr>
            <a:r>
              <a:rPr lang="en-US">
                <a:solidFill>
                  <a:srgbClr val="172169"/>
                </a:solidFill>
              </a:rPr>
              <a:t>Cash requests entered in GRS by 4:30 PM on Wednesday each week will be reviewed for approval/rejection on Thursday</a:t>
            </a:r>
          </a:p>
          <a:p>
            <a:pPr>
              <a:spcAft>
                <a:spcPts val="1200"/>
              </a:spcAft>
              <a:buClr>
                <a:srgbClr val="F36B22"/>
              </a:buClr>
            </a:pPr>
            <a:r>
              <a:rPr lang="en-US" sz="2800">
                <a:solidFill>
                  <a:srgbClr val="172169"/>
                </a:solidFill>
              </a:rPr>
              <a:t>Cash requests entered in GRS by 4:30 PM on Friday each week will be reviewed for approval/rejection on Monday</a:t>
            </a:r>
          </a:p>
          <a:p>
            <a:pPr>
              <a:spcAft>
                <a:spcPts val="1200"/>
              </a:spcAft>
              <a:buClr>
                <a:srgbClr val="F36B22"/>
              </a:buClr>
            </a:pPr>
            <a:r>
              <a:rPr lang="en-US">
                <a:solidFill>
                  <a:srgbClr val="172169"/>
                </a:solidFill>
              </a:rPr>
              <a:t>Holidays occurring on Mondays or Thursdays will delay the cash request processing by at least one day</a:t>
            </a:r>
          </a:p>
          <a:p>
            <a:pPr>
              <a:spcAft>
                <a:spcPts val="1200"/>
              </a:spcAft>
              <a:buClr>
                <a:srgbClr val="F36B22"/>
              </a:buClr>
            </a:pPr>
            <a:r>
              <a:rPr lang="en-US">
                <a:solidFill>
                  <a:srgbClr val="172169"/>
                </a:solidFill>
              </a:rPr>
              <a:t>Once cash requests are approved at DCEO, the approved vouchers are processed to the Illinois Comptroller’s Office for payment. The Comptroller’s Office makes payments to the grantee via a warrant or electronic funds transfer (EFT)</a:t>
            </a:r>
          </a:p>
          <a:p>
            <a:pPr marL="365760" indent="-365760">
              <a:spcAft>
                <a:spcPts val="1200"/>
              </a:spcAft>
              <a:buClr>
                <a:srgbClr val="F36B22"/>
              </a:buClr>
              <a:buFont typeface="Wingdings" panose="05000000000000000000" pitchFamily="2" charset="2"/>
              <a:buChar char="v"/>
            </a:pPr>
            <a:endParaRPr lang="en-US" sz="2800">
              <a:solidFill>
                <a:srgbClr val="172169"/>
              </a:solidFill>
            </a:endParaRPr>
          </a:p>
        </p:txBody>
      </p:sp>
    </p:spTree>
    <p:extLst>
      <p:ext uri="{BB962C8B-B14F-4D97-AF65-F5344CB8AC3E}">
        <p14:creationId xmlns:p14="http://schemas.microsoft.com/office/powerpoint/2010/main" val="1228809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1942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a:solidFill>
                  <a:srgbClr val="172169"/>
                </a:solidFill>
              </a:rPr>
              <a:t>Verify there are funds available to request on the “cash available to request” field </a:t>
            </a:r>
          </a:p>
          <a:p>
            <a:pPr marL="342900" indent="-342900">
              <a:buFont typeface="+mj-lt"/>
              <a:buAutoNum type="arabicPeriod"/>
            </a:pPr>
            <a:r>
              <a:rPr lang="en-US">
                <a:solidFill>
                  <a:srgbClr val="172169"/>
                </a:solidFill>
              </a:rPr>
              <a:t>Enter the amount of cash to be requested on the line titled “your cash request” </a:t>
            </a:r>
          </a:p>
          <a:p>
            <a:pPr marL="342900" indent="-342900">
              <a:buFont typeface="+mj-lt"/>
              <a:buAutoNum type="arabicPeriod"/>
            </a:pPr>
            <a:r>
              <a:rPr lang="en-US">
                <a:solidFill>
                  <a:srgbClr val="172169"/>
                </a:solidFill>
              </a:rPr>
              <a:t>To certify your cash request, click the &lt;PF02&gt; button</a:t>
            </a:r>
          </a:p>
          <a:p>
            <a:pPr marL="342900" indent="-342900">
              <a:buFont typeface="+mj-lt"/>
              <a:buAutoNum type="arabicPeriod"/>
            </a:pPr>
            <a:endParaRPr lang="en-US">
              <a:solidFill>
                <a:srgbClr val="172169"/>
              </a:solidFill>
            </a:endParaRPr>
          </a:p>
          <a:p>
            <a:r>
              <a:rPr lang="en-US">
                <a:solidFill>
                  <a:srgbClr val="172169"/>
                </a:solidFill>
              </a:rPr>
              <a:t> To Void a Cash Request:</a:t>
            </a:r>
          </a:p>
          <a:p>
            <a:pPr marL="342900" indent="-342900">
              <a:buFont typeface="+mj-lt"/>
              <a:buAutoNum type="arabicPeriod"/>
            </a:pPr>
            <a:r>
              <a:rPr lang="en-US">
                <a:solidFill>
                  <a:srgbClr val="172169"/>
                </a:solidFill>
              </a:rPr>
              <a:t>If you entered a request incorrectly and need to void it, it must still be in a pending status </a:t>
            </a:r>
          </a:p>
          <a:p>
            <a:pPr marL="342900" indent="-342900">
              <a:buFont typeface="+mj-lt"/>
              <a:buAutoNum type="arabicPeriod"/>
            </a:pPr>
            <a:r>
              <a:rPr lang="en-US">
                <a:solidFill>
                  <a:srgbClr val="172169"/>
                </a:solidFill>
              </a:rPr>
              <a:t>To void a pending request, click &lt;PF06&gt; button</a:t>
            </a:r>
          </a:p>
          <a:p>
            <a:pPr marL="342900" indent="-342900">
              <a:buFont typeface="+mj-lt"/>
              <a:buAutoNum type="arabicPeriod"/>
            </a:pPr>
            <a:r>
              <a:rPr lang="en-US">
                <a:solidFill>
                  <a:srgbClr val="172169"/>
                </a:solidFill>
              </a:rPr>
              <a:t>If the request is not in a pending status, you will need to contact Josh Koons at 217-622-7064</a:t>
            </a:r>
          </a:p>
          <a:p>
            <a:pPr marL="342900" indent="-342900">
              <a:buFont typeface="+mj-lt"/>
              <a:buAutoNum type="arabicPeriod"/>
            </a:pPr>
            <a:r>
              <a:rPr lang="en-US">
                <a:solidFill>
                  <a:srgbClr val="172169"/>
                </a:solidFill>
              </a:rPr>
              <a:t>Note that a cash request transaction needs to be processed before grantees are able to enter a new request</a:t>
            </a:r>
          </a:p>
          <a:p>
            <a:pPr marL="342900" indent="-342900">
              <a:buFont typeface="+mj-lt"/>
              <a:buAutoNum type="arabicPeriod"/>
            </a:pPr>
            <a:endParaRPr lang="en-US">
              <a:solidFill>
                <a:srgbClr val="1C26A7"/>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24</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Cash Request #353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7" name="Picture 6" descr="Graphical user interface, text, application, chat or text message&#10;&#10;Description automatically generated">
            <a:extLst>
              <a:ext uri="{FF2B5EF4-FFF2-40B4-BE49-F238E27FC236}">
                <a16:creationId xmlns:a16="http://schemas.microsoft.com/office/drawing/2014/main" id="{0F6C235C-C1AB-4761-AB26-25412C6E3AF4}"/>
              </a:ext>
            </a:extLst>
          </p:cNvPr>
          <p:cNvPicPr>
            <a:picLocks noChangeAspect="1"/>
          </p:cNvPicPr>
          <p:nvPr/>
        </p:nvPicPr>
        <p:blipFill>
          <a:blip r:embed="rId3"/>
          <a:stretch>
            <a:fillRect/>
          </a:stretch>
        </p:blipFill>
        <p:spPr>
          <a:xfrm>
            <a:off x="0" y="1219426"/>
            <a:ext cx="7147034" cy="5638574"/>
          </a:xfrm>
          <a:prstGeom prst="rect">
            <a:avLst/>
          </a:prstGeom>
        </p:spPr>
      </p:pic>
    </p:spTree>
    <p:extLst>
      <p:ext uri="{BB962C8B-B14F-4D97-AF65-F5344CB8AC3E}">
        <p14:creationId xmlns:p14="http://schemas.microsoft.com/office/powerpoint/2010/main" val="2208741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21738"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a:solidFill>
                  <a:srgbClr val="172169"/>
                </a:solidFill>
              </a:rPr>
              <a:t>Type the grant number and click &lt;Enter&gt; button to inquire on cash requests for your grant</a:t>
            </a:r>
          </a:p>
          <a:p>
            <a:pPr marL="342900" indent="-342900">
              <a:buFont typeface="+mj-lt"/>
              <a:buAutoNum type="arabicPeriod"/>
            </a:pPr>
            <a:r>
              <a:rPr lang="en-US">
                <a:solidFill>
                  <a:srgbClr val="172169"/>
                </a:solidFill>
              </a:rPr>
              <a:t>If there are more requests than can fit on a single screen, click the &lt;PF08&gt; button to scroll to the next screen</a:t>
            </a:r>
          </a:p>
          <a:p>
            <a:pPr marL="342900" indent="-342900">
              <a:buFont typeface="+mj-lt"/>
              <a:buAutoNum type="arabicPeriod"/>
            </a:pPr>
            <a:r>
              <a:rPr lang="en-US">
                <a:solidFill>
                  <a:srgbClr val="172169"/>
                </a:solidFill>
              </a:rPr>
              <a:t>To see the warrant information from the Comptroller’s Office, click the &lt;PF01&gt; button to see this information. The information will only populate when a warrant has been issued. The system updates overnight.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25</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Cash Request Tracking #354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3" name="Picture 2" descr="Graphical user interface&#10;&#10;Description automatically generated">
            <a:extLst>
              <a:ext uri="{FF2B5EF4-FFF2-40B4-BE49-F238E27FC236}">
                <a16:creationId xmlns:a16="http://schemas.microsoft.com/office/drawing/2014/main" id="{46B01104-81A3-4EB4-B41C-3F6AB91CE6AD}"/>
              </a:ext>
            </a:extLst>
          </p:cNvPr>
          <p:cNvPicPr>
            <a:picLocks noChangeAspect="1"/>
          </p:cNvPicPr>
          <p:nvPr/>
        </p:nvPicPr>
        <p:blipFill>
          <a:blip r:embed="rId3"/>
          <a:stretch>
            <a:fillRect/>
          </a:stretch>
        </p:blipFill>
        <p:spPr>
          <a:xfrm>
            <a:off x="0" y="1828799"/>
            <a:ext cx="7121738" cy="4116163"/>
          </a:xfrm>
          <a:prstGeom prst="rect">
            <a:avLst/>
          </a:prstGeom>
        </p:spPr>
      </p:pic>
    </p:spTree>
    <p:extLst>
      <p:ext uri="{BB962C8B-B14F-4D97-AF65-F5344CB8AC3E}">
        <p14:creationId xmlns:p14="http://schemas.microsoft.com/office/powerpoint/2010/main" val="290243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172169"/>
                </a:solidFill>
              </a:rPr>
              <a:t>This screen ill provide you with information about the entire grant budget, expenditures reported, and balance of the grant</a:t>
            </a:r>
          </a:p>
          <a:p>
            <a:endParaRPr lang="en-US">
              <a:solidFill>
                <a:srgbClr val="172169"/>
              </a:solidFill>
            </a:endParaRPr>
          </a:p>
          <a:p>
            <a:pPr marL="342900" indent="-342900">
              <a:buFont typeface="+mj-lt"/>
              <a:buAutoNum type="arabicPeriod"/>
            </a:pPr>
            <a:r>
              <a:rPr lang="en-US">
                <a:solidFill>
                  <a:srgbClr val="172169"/>
                </a:solidFill>
              </a:rPr>
              <a:t>Enter the grant number and click the &lt;Enter&gt; button</a:t>
            </a:r>
          </a:p>
          <a:p>
            <a:pPr marL="342900" indent="-342900">
              <a:buFont typeface="+mj-lt"/>
              <a:buAutoNum type="arabicPeriod"/>
            </a:pPr>
            <a:r>
              <a:rPr lang="en-US">
                <a:solidFill>
                  <a:srgbClr val="172169"/>
                </a:solidFill>
              </a:rPr>
              <a:t>To inquire on a specific period of time or specific ending date, enter data in the Costs Reported From and Thru field to narrow your search</a:t>
            </a:r>
          </a:p>
          <a:p>
            <a:endParaRPr lang="en-US">
              <a:solidFill>
                <a:srgbClr val="1C26A7"/>
              </a:solidFill>
            </a:endParaRP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26</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676190" cy="561049"/>
          </a:xfrm>
        </p:spPr>
        <p:txBody>
          <a:bodyPr>
            <a:normAutofit fontScale="90000"/>
          </a:bodyPr>
          <a:lstStyle/>
          <a:p>
            <a:r>
              <a:rPr lang="en-US"/>
              <a:t>Sub Grantee Cost Ledger Summary #362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8" name="Picture 7" descr="Graphical user interface, application&#10;&#10;Description automatically generated">
            <a:extLst>
              <a:ext uri="{FF2B5EF4-FFF2-40B4-BE49-F238E27FC236}">
                <a16:creationId xmlns:a16="http://schemas.microsoft.com/office/drawing/2014/main" id="{8647843E-740C-4715-B74F-EC9CAF5AD365}"/>
              </a:ext>
            </a:extLst>
          </p:cNvPr>
          <p:cNvPicPr>
            <a:picLocks noChangeAspect="1"/>
          </p:cNvPicPr>
          <p:nvPr/>
        </p:nvPicPr>
        <p:blipFill>
          <a:blip r:embed="rId3"/>
          <a:stretch>
            <a:fillRect/>
          </a:stretch>
        </p:blipFill>
        <p:spPr>
          <a:xfrm>
            <a:off x="127706" y="1786760"/>
            <a:ext cx="6924734" cy="4595132"/>
          </a:xfrm>
          <a:prstGeom prst="rect">
            <a:avLst/>
          </a:prstGeom>
        </p:spPr>
      </p:pic>
    </p:spTree>
    <p:extLst>
      <p:ext uri="{BB962C8B-B14F-4D97-AF65-F5344CB8AC3E}">
        <p14:creationId xmlns:p14="http://schemas.microsoft.com/office/powerpoint/2010/main" val="179732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7147034" y="1206666"/>
            <a:ext cx="5044966" cy="559644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a:solidFill>
                  <a:srgbClr val="172169"/>
                </a:solidFill>
              </a:rPr>
              <a:t>Enter your grant number in the field provided</a:t>
            </a:r>
          </a:p>
          <a:p>
            <a:pPr marL="342900" indent="-342900">
              <a:buFont typeface="+mj-lt"/>
              <a:buAutoNum type="arabicPeriod"/>
            </a:pPr>
            <a:r>
              <a:rPr lang="en-US">
                <a:solidFill>
                  <a:srgbClr val="172169"/>
                </a:solidFill>
              </a:rPr>
              <a:t>Put an “X” in the View Costs All field</a:t>
            </a:r>
          </a:p>
          <a:p>
            <a:pPr marL="342900" indent="-342900">
              <a:buFont typeface="+mj-lt"/>
              <a:buAutoNum type="arabicPeriod"/>
            </a:pPr>
            <a:r>
              <a:rPr lang="en-US">
                <a:solidFill>
                  <a:srgbClr val="172169"/>
                </a:solidFill>
              </a:rPr>
              <a:t>Click the &lt;Enter&gt; button</a:t>
            </a:r>
          </a:p>
          <a:p>
            <a:pPr marL="342900" indent="-342900">
              <a:buFont typeface="+mj-lt"/>
              <a:buAutoNum type="arabicPeriod"/>
            </a:pPr>
            <a:endParaRPr lang="en-US">
              <a:solidFill>
                <a:srgbClr val="172169"/>
              </a:solidFill>
            </a:endParaRPr>
          </a:p>
          <a:p>
            <a:r>
              <a:rPr lang="en-US">
                <a:solidFill>
                  <a:srgbClr val="172169"/>
                </a:solidFill>
              </a:rPr>
              <a:t>The system will provide information on all the entries made for each expenditure code on the grant. It will show the report period and the date the entries were made. </a:t>
            </a:r>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27</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2990293" y="454089"/>
            <a:ext cx="9201707" cy="561049"/>
          </a:xfrm>
        </p:spPr>
        <p:txBody>
          <a:bodyPr>
            <a:normAutofit fontScale="90000"/>
          </a:bodyPr>
          <a:lstStyle/>
          <a:p>
            <a:r>
              <a:rPr lang="en-US"/>
              <a:t>Sub Grantee Budget/Cost Ledger Detail #364 </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052440" y="1520868"/>
            <a:ext cx="4178811"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365760">
              <a:spcAft>
                <a:spcPts val="1200"/>
              </a:spcAft>
              <a:buClr>
                <a:srgbClr val="F36B22"/>
              </a:buClr>
              <a:buFont typeface="Wingdings" panose="05000000000000000000" pitchFamily="2" charset="2"/>
              <a:buChar char="v"/>
            </a:pPr>
            <a:endParaRPr lang="en-US">
              <a:solidFill>
                <a:srgbClr val="172169"/>
              </a:solidFill>
            </a:endParaRPr>
          </a:p>
        </p:txBody>
      </p:sp>
      <p:pic>
        <p:nvPicPr>
          <p:cNvPr id="3" name="Picture 2" descr="Graphical user interface, application&#10;&#10;Description automatically generated">
            <a:extLst>
              <a:ext uri="{FF2B5EF4-FFF2-40B4-BE49-F238E27FC236}">
                <a16:creationId xmlns:a16="http://schemas.microsoft.com/office/drawing/2014/main" id="{83C47828-DD24-4C7C-962B-3D966A1BF340}"/>
              </a:ext>
            </a:extLst>
          </p:cNvPr>
          <p:cNvPicPr>
            <a:picLocks noChangeAspect="1"/>
          </p:cNvPicPr>
          <p:nvPr/>
        </p:nvPicPr>
        <p:blipFill>
          <a:blip r:embed="rId3"/>
          <a:stretch>
            <a:fillRect/>
          </a:stretch>
        </p:blipFill>
        <p:spPr>
          <a:xfrm>
            <a:off x="0" y="1744835"/>
            <a:ext cx="7165338" cy="4288103"/>
          </a:xfrm>
          <a:prstGeom prst="rect">
            <a:avLst/>
          </a:prstGeom>
        </p:spPr>
      </p:pic>
    </p:spTree>
    <p:extLst>
      <p:ext uri="{BB962C8B-B14F-4D97-AF65-F5344CB8AC3E}">
        <p14:creationId xmlns:p14="http://schemas.microsoft.com/office/powerpoint/2010/main" val="2017669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387366"/>
            <a:ext cx="10853350" cy="485976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28</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Direct Deposit (EFT)</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1520868"/>
            <a:ext cx="10515600" cy="4512070"/>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1200"/>
              </a:spcAft>
              <a:buClr>
                <a:srgbClr val="F36B22"/>
              </a:buClr>
              <a:buNone/>
            </a:pPr>
            <a:r>
              <a:rPr lang="en-US" sz="2800">
                <a:solidFill>
                  <a:srgbClr val="172169"/>
                </a:solidFill>
              </a:rPr>
              <a:t>Grantees that wish to receive payments via Electronic Funds Transfer (EFT) rather than a paper check should contact Illinois Comptroller’s Office at 217-557-0930 to requests for EFT payments. </a:t>
            </a:r>
          </a:p>
          <a:p>
            <a:pPr marL="0" indent="0">
              <a:spcAft>
                <a:spcPts val="1200"/>
              </a:spcAft>
              <a:buClr>
                <a:srgbClr val="F36B22"/>
              </a:buClr>
              <a:buNone/>
            </a:pPr>
            <a:endParaRPr lang="en-US" sz="2800">
              <a:solidFill>
                <a:srgbClr val="172169"/>
              </a:solidFill>
            </a:endParaRPr>
          </a:p>
        </p:txBody>
      </p:sp>
      <p:pic>
        <p:nvPicPr>
          <p:cNvPr id="2" name="Picture 1">
            <a:extLst>
              <a:ext uri="{FF2B5EF4-FFF2-40B4-BE49-F238E27FC236}">
                <a16:creationId xmlns:a16="http://schemas.microsoft.com/office/drawing/2014/main" id="{F13059B2-C605-97D7-1DFF-4FA802B2C9CF}"/>
              </a:ext>
            </a:extLst>
          </p:cNvPr>
          <p:cNvPicPr>
            <a:picLocks noChangeAspect="1"/>
          </p:cNvPicPr>
          <p:nvPr/>
        </p:nvPicPr>
        <p:blipFill rotWithShape="1">
          <a:blip r:embed="rId3"/>
          <a:srcRect l="74840" t="22019" r="1960" b="35958"/>
          <a:stretch/>
        </p:blipFill>
        <p:spPr bwMode="auto">
          <a:xfrm>
            <a:off x="1044612" y="2986077"/>
            <a:ext cx="9857680" cy="3153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8039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1576552" y="2060028"/>
            <a:ext cx="9370920" cy="34684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29</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804745" y="610865"/>
            <a:ext cx="7022408" cy="561049"/>
          </a:xfrm>
        </p:spPr>
        <p:txBody>
          <a:bodyPr>
            <a:normAutofit fontScale="90000"/>
          </a:bodyPr>
          <a:lstStyle/>
          <a:p>
            <a:r>
              <a:rPr lang="en-US"/>
              <a:t>Questions / For More Information</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1860332" y="2322786"/>
            <a:ext cx="9370920" cy="3710152"/>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t>Joshua Koons</a:t>
            </a:r>
          </a:p>
          <a:p>
            <a:pPr marL="0" indent="0">
              <a:buNone/>
            </a:pPr>
            <a:r>
              <a:rPr lang="en-US"/>
              <a:t>IL Department of Commerce and Economic Opportunity</a:t>
            </a:r>
          </a:p>
          <a:p>
            <a:pPr marL="0" indent="0">
              <a:buNone/>
            </a:pPr>
            <a:r>
              <a:rPr lang="en-US"/>
              <a:t>Office of Employment and Training</a:t>
            </a:r>
          </a:p>
          <a:p>
            <a:pPr marL="0" indent="0">
              <a:buNone/>
            </a:pPr>
            <a:r>
              <a:rPr lang="en-US"/>
              <a:t>Email: </a:t>
            </a:r>
            <a:r>
              <a:rPr lang="en-US">
                <a:hlinkClick r:id="rId3"/>
              </a:rPr>
              <a:t>joshua.koons2@illinois.gov</a:t>
            </a:r>
            <a:endParaRPr lang="en-US"/>
          </a:p>
          <a:p>
            <a:pPr marL="0" indent="0">
              <a:buNone/>
            </a:pPr>
            <a:r>
              <a:rPr lang="en-US"/>
              <a:t>Work #: 217-622-7064</a:t>
            </a:r>
          </a:p>
          <a:p>
            <a:pPr marL="365760" indent="-365760">
              <a:spcAft>
                <a:spcPts val="1200"/>
              </a:spcAft>
              <a:buClr>
                <a:srgbClr val="F36B22"/>
              </a:buClr>
              <a:buFont typeface="Wingdings" panose="05000000000000000000" pitchFamily="2" charset="2"/>
              <a:buChar char="v"/>
            </a:pPr>
            <a:endParaRPr lang="en-US" sz="2800">
              <a:solidFill>
                <a:srgbClr val="172169"/>
              </a:solidFill>
            </a:endParaRPr>
          </a:p>
        </p:txBody>
      </p:sp>
    </p:spTree>
    <p:extLst>
      <p:ext uri="{BB962C8B-B14F-4D97-AF65-F5344CB8AC3E}">
        <p14:creationId xmlns:p14="http://schemas.microsoft.com/office/powerpoint/2010/main" val="291399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3</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General Information</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latin typeface="Calibri" panose="020F0502020204030204" pitchFamily="34" charset="0"/>
                <a:cs typeface="Calibri" panose="020F0502020204030204" pitchFamily="34" charset="0"/>
              </a:rPr>
              <a:t>Welcome to the Illinois Department of Commerce and Economic Opportunity Grantee Reporting System (GRS). </a:t>
            </a:r>
          </a:p>
          <a:p>
            <a:pPr>
              <a:spcAft>
                <a:spcPts val="1200"/>
              </a:spcAft>
              <a:buClr>
                <a:srgbClr val="F36B22"/>
              </a:buClr>
            </a:pPr>
            <a:r>
              <a:rPr lang="en-US" sz="3200">
                <a:latin typeface="Calibri" panose="020F0502020204030204" pitchFamily="34" charset="0"/>
                <a:cs typeface="Calibri" panose="020F0502020204030204" pitchFamily="34" charset="0"/>
              </a:rPr>
              <a:t>This is an electronic reporting system consisting of several screens accessible by grantees for the electronic entry of costs, obligations, miscellaneous receipts, disbursements, and cash requests. </a:t>
            </a:r>
            <a:endParaRPr lang="en-US">
              <a:solidFill>
                <a:srgbClr val="17216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1021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9730" y="1849413"/>
            <a:ext cx="10132539" cy="2817179"/>
          </a:xfrm>
        </p:spPr>
        <p:txBody>
          <a:bodyPr>
            <a:noAutofit/>
          </a:bodyPr>
          <a:lstStyle/>
          <a:p>
            <a:pPr algn="ctr"/>
            <a:r>
              <a:rPr lang="en-US" sz="4800">
                <a:latin typeface="+mn-lt"/>
                <a:cs typeface="Times New Roman" panose="02020603050405020304" pitchFamily="18" charset="0"/>
              </a:rPr>
              <a:t>Requesting System Access</a:t>
            </a:r>
            <a:br>
              <a:rPr lang="en-US" sz="4800">
                <a:latin typeface="+mn-lt"/>
                <a:cs typeface="Times New Roman" panose="02020603050405020304" pitchFamily="18" charset="0"/>
              </a:rPr>
            </a:br>
            <a:br>
              <a:rPr lang="en-US" sz="3600">
                <a:latin typeface="+mn-lt"/>
                <a:cs typeface="Times New Roman" panose="02020603050405020304" pitchFamily="18" charset="0"/>
              </a:rPr>
            </a:br>
            <a:br>
              <a:rPr lang="en-US" sz="3600">
                <a:latin typeface="Times New Roman" panose="02020603050405020304" pitchFamily="18" charset="0"/>
                <a:cs typeface="Times New Roman" panose="02020603050405020304" pitchFamily="18" charset="0"/>
              </a:rPr>
            </a:br>
            <a:endParaRPr lang="en-US" sz="3600" i="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9" y="3486150"/>
            <a:ext cx="2715065" cy="1494931"/>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42248" y="5391912"/>
            <a:ext cx="11521152" cy="886802"/>
          </a:xfrm>
          <a:prstGeom prst="rect">
            <a:avLst/>
          </a:prstGeom>
        </p:spPr>
        <p:txBody>
          <a:bodyPr vert="horz" lIns="91440" tIns="45720" rIns="91440" bIns="45720" rtlCol="0" anchor="b">
            <a:normAutofit fontScale="92500"/>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r>
              <a:rPr lang="en-US" sz="3600" b="0" i="1">
                <a:solidFill>
                  <a:schemeClr val="bg1"/>
                </a:solidFill>
                <a:latin typeface="Arial" panose="020B0604020202020204" pitchFamily="34" charset="0"/>
                <a:cs typeface="Arial" panose="020B0604020202020204" pitchFamily="34" charset="0"/>
              </a:rPr>
              <a:t>Illinois Department of Commerce and Economic Opportunity</a:t>
            </a:r>
          </a:p>
        </p:txBody>
      </p:sp>
      <p:pic>
        <p:nvPicPr>
          <p:cNvPr id="3" name="Picture 4">
            <a:extLst>
              <a:ext uri="{FF2B5EF4-FFF2-40B4-BE49-F238E27FC236}">
                <a16:creationId xmlns:a16="http://schemas.microsoft.com/office/drawing/2014/main" id="{25527E0F-944C-4F49-BF72-E9EF0C4C5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41" y="467033"/>
            <a:ext cx="340995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7107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377902" y="1816781"/>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5</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224245" cy="561049"/>
          </a:xfrm>
        </p:spPr>
        <p:txBody>
          <a:bodyPr>
            <a:normAutofit fontScale="90000"/>
          </a:bodyPr>
          <a:lstStyle/>
          <a:p>
            <a:r>
              <a:rPr lang="en-US"/>
              <a:t>Grantee Reporting System (GRS) Access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900">
                <a:solidFill>
                  <a:srgbClr val="172169"/>
                </a:solidFill>
              </a:rPr>
              <a:t>Authorized grantee contacts that access GRS must complete a </a:t>
            </a:r>
            <a:r>
              <a:rPr lang="en-US" sz="3900">
                <a:solidFill>
                  <a:srgbClr val="172169"/>
                </a:solidFill>
                <a:hlinkClick r:id="rId3" action="ppaction://hlinkfile"/>
              </a:rPr>
              <a:t>External Access Request Form</a:t>
            </a:r>
            <a:endParaRPr lang="en-US" sz="3900">
              <a:solidFill>
                <a:srgbClr val="172169"/>
              </a:solidFill>
            </a:endParaRPr>
          </a:p>
          <a:p>
            <a:pPr>
              <a:spcAft>
                <a:spcPts val="1200"/>
              </a:spcAft>
              <a:buClr>
                <a:srgbClr val="F36B22"/>
              </a:buClr>
            </a:pPr>
            <a:endParaRPr lang="en-US" sz="3900">
              <a:solidFill>
                <a:srgbClr val="172169"/>
              </a:solidFill>
            </a:endParaRPr>
          </a:p>
          <a:p>
            <a:pPr>
              <a:spcAft>
                <a:spcPts val="1200"/>
              </a:spcAft>
              <a:buClr>
                <a:srgbClr val="F36B22"/>
              </a:buClr>
            </a:pPr>
            <a:r>
              <a:rPr lang="en-US" sz="3900">
                <a:solidFill>
                  <a:srgbClr val="172169"/>
                </a:solidFill>
              </a:rPr>
              <a:t>REQUIRED ITEMS: Application Date, Access Requested For, Phone Number, Work Address, City, State, Zip, Email, Applicant Signature, Date</a:t>
            </a:r>
          </a:p>
          <a:p>
            <a:pPr marL="0" indent="0">
              <a:buFont typeface="Arial"/>
              <a:buNone/>
            </a:pPr>
            <a:endParaRPr lang="en-US">
              <a:solidFill>
                <a:srgbClr val="172169"/>
              </a:solidFill>
            </a:endParaRPr>
          </a:p>
        </p:txBody>
      </p:sp>
    </p:spTree>
    <p:extLst>
      <p:ext uri="{BB962C8B-B14F-4D97-AF65-F5344CB8AC3E}">
        <p14:creationId xmlns:p14="http://schemas.microsoft.com/office/powerpoint/2010/main" val="215407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6</a:t>
            </a:fld>
            <a:endParaRPr lang="en-US"/>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a:solidFill>
                <a:srgbClr val="172169"/>
              </a:solidFill>
            </a:endParaRPr>
          </a:p>
        </p:txBody>
      </p:sp>
      <p:graphicFrame>
        <p:nvGraphicFramePr>
          <p:cNvPr id="2" name="Object 1">
            <a:extLst>
              <a:ext uri="{FF2B5EF4-FFF2-40B4-BE49-F238E27FC236}">
                <a16:creationId xmlns:a16="http://schemas.microsoft.com/office/drawing/2014/main" id="{77172544-C02B-46CE-884E-16DE95D83CA0}"/>
              </a:ext>
            </a:extLst>
          </p:cNvPr>
          <p:cNvGraphicFramePr>
            <a:graphicFrameLocks noChangeAspect="1"/>
          </p:cNvGraphicFramePr>
          <p:nvPr>
            <p:extLst>
              <p:ext uri="{D42A27DB-BD31-4B8C-83A1-F6EECF244321}">
                <p14:modId xmlns:p14="http://schemas.microsoft.com/office/powerpoint/2010/main" val="1133800758"/>
              </p:ext>
            </p:extLst>
          </p:nvPr>
        </p:nvGraphicFramePr>
        <p:xfrm>
          <a:off x="2743200" y="368847"/>
          <a:ext cx="7388772" cy="6479628"/>
        </p:xfrm>
        <a:graphic>
          <a:graphicData uri="http://schemas.openxmlformats.org/presentationml/2006/ole">
            <mc:AlternateContent xmlns:mc="http://schemas.openxmlformats.org/markup-compatibility/2006">
              <mc:Choice xmlns:v="urn:schemas-microsoft-com:vml" Requires="v">
                <p:oleObj name="Document" r:id="rId3" imgW="6489234" imgH="8517915" progId="Word.Document.12">
                  <p:embed/>
                </p:oleObj>
              </mc:Choice>
              <mc:Fallback>
                <p:oleObj name="Document" r:id="rId3" imgW="6489234" imgH="8517915" progId="Word.Document.12">
                  <p:embed/>
                  <p:pic>
                    <p:nvPicPr>
                      <p:cNvPr id="2" name="Object 1">
                        <a:extLst>
                          <a:ext uri="{FF2B5EF4-FFF2-40B4-BE49-F238E27FC236}">
                            <a16:creationId xmlns:a16="http://schemas.microsoft.com/office/drawing/2014/main" id="{77172544-C02B-46CE-884E-16DE95D83CA0}"/>
                          </a:ext>
                        </a:extLst>
                      </p:cNvPr>
                      <p:cNvPicPr/>
                      <p:nvPr/>
                    </p:nvPicPr>
                    <p:blipFill>
                      <a:blip r:embed="rId4"/>
                      <a:stretch>
                        <a:fillRect/>
                      </a:stretch>
                    </p:blipFill>
                    <p:spPr>
                      <a:xfrm>
                        <a:off x="2743200" y="368847"/>
                        <a:ext cx="7388772" cy="6479628"/>
                      </a:xfrm>
                      <a:prstGeom prst="rect">
                        <a:avLst/>
                      </a:prstGeom>
                    </p:spPr>
                  </p:pic>
                </p:oleObj>
              </mc:Fallback>
            </mc:AlternateContent>
          </a:graphicData>
        </a:graphic>
      </p:graphicFrame>
    </p:spTree>
    <p:extLst>
      <p:ext uri="{BB962C8B-B14F-4D97-AF65-F5344CB8AC3E}">
        <p14:creationId xmlns:p14="http://schemas.microsoft.com/office/powerpoint/2010/main" val="185497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7</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p:txBody>
          <a:bodyPr>
            <a:normAutofit fontScale="90000"/>
          </a:bodyPr>
          <a:lstStyle/>
          <a:p>
            <a:r>
              <a:rPr lang="en-US"/>
              <a:t>DCEO Grant Information</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solidFill>
                  <a:srgbClr val="172169"/>
                </a:solidFill>
              </a:rPr>
              <a:t>DCEO Address Information</a:t>
            </a:r>
          </a:p>
          <a:p>
            <a:pPr marL="457200" lvl="1" indent="0">
              <a:spcAft>
                <a:spcPts val="1200"/>
              </a:spcAft>
              <a:buClr>
                <a:srgbClr val="F36B22"/>
              </a:buClr>
              <a:buNone/>
            </a:pPr>
            <a:r>
              <a:rPr lang="en-US" i="1">
                <a:solidFill>
                  <a:srgbClr val="172169"/>
                </a:solidFill>
              </a:rPr>
              <a:t>Department of Commerce and Economic Opportunity</a:t>
            </a:r>
          </a:p>
          <a:p>
            <a:pPr marL="457200" lvl="1" indent="0">
              <a:spcAft>
                <a:spcPts val="1200"/>
              </a:spcAft>
              <a:buClr>
                <a:srgbClr val="F36B22"/>
              </a:buClr>
              <a:buNone/>
            </a:pPr>
            <a:r>
              <a:rPr lang="en-US" i="1">
                <a:solidFill>
                  <a:srgbClr val="172169"/>
                </a:solidFill>
              </a:rPr>
              <a:t>1011 S 2</a:t>
            </a:r>
            <a:r>
              <a:rPr lang="en-US" i="1" baseline="30000">
                <a:solidFill>
                  <a:srgbClr val="172169"/>
                </a:solidFill>
              </a:rPr>
              <a:t>nd</a:t>
            </a:r>
            <a:r>
              <a:rPr lang="en-US" i="1">
                <a:solidFill>
                  <a:srgbClr val="172169"/>
                </a:solidFill>
              </a:rPr>
              <a:t> Street</a:t>
            </a:r>
          </a:p>
          <a:p>
            <a:pPr marL="457200" lvl="1" indent="0">
              <a:spcAft>
                <a:spcPts val="1200"/>
              </a:spcAft>
              <a:buClr>
                <a:srgbClr val="F36B22"/>
              </a:buClr>
              <a:buNone/>
            </a:pPr>
            <a:r>
              <a:rPr lang="en-US" i="1">
                <a:solidFill>
                  <a:srgbClr val="172169"/>
                </a:solidFill>
              </a:rPr>
              <a:t>Springfield, IL 62704</a:t>
            </a:r>
          </a:p>
          <a:p>
            <a:pPr>
              <a:spcAft>
                <a:spcPts val="1200"/>
              </a:spcAft>
              <a:buClr>
                <a:srgbClr val="F36B22"/>
              </a:buClr>
            </a:pPr>
            <a:r>
              <a:rPr lang="en-US">
                <a:solidFill>
                  <a:srgbClr val="172169"/>
                </a:solidFill>
              </a:rPr>
              <a:t>Grant Manager Contact Information</a:t>
            </a:r>
          </a:p>
          <a:p>
            <a:pPr marL="457200" lvl="1" indent="0">
              <a:spcAft>
                <a:spcPts val="1200"/>
              </a:spcAft>
              <a:buClr>
                <a:srgbClr val="F36B22"/>
              </a:buClr>
              <a:buNone/>
            </a:pPr>
            <a:r>
              <a:rPr lang="en-US" i="1">
                <a:solidFill>
                  <a:srgbClr val="172169"/>
                </a:solidFill>
              </a:rPr>
              <a:t>See Grant Agreement </a:t>
            </a:r>
          </a:p>
        </p:txBody>
      </p:sp>
    </p:spTree>
    <p:extLst>
      <p:ext uri="{BB962C8B-B14F-4D97-AF65-F5344CB8AC3E}">
        <p14:creationId xmlns:p14="http://schemas.microsoft.com/office/powerpoint/2010/main" val="152448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8</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142790" cy="561049"/>
          </a:xfrm>
        </p:spPr>
        <p:txBody>
          <a:bodyPr>
            <a:normAutofit fontScale="90000"/>
          </a:bodyPr>
          <a:lstStyle/>
          <a:p>
            <a:r>
              <a:rPr lang="en-US"/>
              <a:t>Grantee Reporting System (GRS) Access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40205"/>
            <a:ext cx="10515600" cy="357485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solidFill>
                  <a:srgbClr val="172169"/>
                </a:solidFill>
              </a:rPr>
              <a:t>NOTE: The person assigned to the ID should be the person who will be accessing the system to report expenditures and request cash</a:t>
            </a:r>
          </a:p>
          <a:p>
            <a:pPr>
              <a:spcAft>
                <a:spcPts val="1200"/>
              </a:spcAft>
              <a:buClr>
                <a:srgbClr val="F36B22"/>
              </a:buClr>
            </a:pPr>
            <a:endParaRPr lang="en-US" sz="1000">
              <a:solidFill>
                <a:srgbClr val="172169"/>
              </a:solidFill>
            </a:endParaRPr>
          </a:p>
          <a:p>
            <a:pPr>
              <a:spcAft>
                <a:spcPts val="1200"/>
              </a:spcAft>
              <a:buClr>
                <a:srgbClr val="F36B22"/>
              </a:buClr>
            </a:pPr>
            <a:r>
              <a:rPr lang="en-US" sz="3200">
                <a:solidFill>
                  <a:srgbClr val="172169"/>
                </a:solidFill>
              </a:rPr>
              <a:t>Once this form is complete and signed, please email to your grant manager</a:t>
            </a:r>
          </a:p>
        </p:txBody>
      </p:sp>
    </p:spTree>
    <p:extLst>
      <p:ext uri="{BB962C8B-B14F-4D97-AF65-F5344CB8AC3E}">
        <p14:creationId xmlns:p14="http://schemas.microsoft.com/office/powerpoint/2010/main" val="99002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B13047-7DC6-4157-A4E4-DDC17C4E531E}"/>
              </a:ext>
            </a:extLst>
          </p:cNvPr>
          <p:cNvSpPr/>
          <p:nvPr/>
        </p:nvSpPr>
        <p:spPr>
          <a:xfrm>
            <a:off x="622998" y="1597688"/>
            <a:ext cx="10853350" cy="401737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BEB7CD4-5104-42FA-AA6E-C9036AC419BA}"/>
              </a:ext>
            </a:extLst>
          </p:cNvPr>
          <p:cNvSpPr>
            <a:spLocks noGrp="1"/>
          </p:cNvSpPr>
          <p:nvPr>
            <p:ph type="sldNum" sz="quarter" idx="12"/>
          </p:nvPr>
        </p:nvSpPr>
        <p:spPr/>
        <p:txBody>
          <a:bodyPr/>
          <a:lstStyle/>
          <a:p>
            <a:fld id="{62E03C93-A8B5-5E4D-ADDE-FACFC10B3CD1}" type="slidenum">
              <a:rPr lang="en-US" smtClean="0"/>
              <a:pPr/>
              <a:t>9</a:t>
            </a:fld>
            <a:endParaRPr lang="en-US"/>
          </a:p>
        </p:txBody>
      </p:sp>
      <p:sp>
        <p:nvSpPr>
          <p:cNvPr id="6" name="Title 5">
            <a:extLst>
              <a:ext uri="{FF2B5EF4-FFF2-40B4-BE49-F238E27FC236}">
                <a16:creationId xmlns:a16="http://schemas.microsoft.com/office/drawing/2014/main" id="{6DBA5ED2-4885-4017-AA4B-F39247A265ED}"/>
              </a:ext>
            </a:extLst>
          </p:cNvPr>
          <p:cNvSpPr>
            <a:spLocks noGrp="1"/>
          </p:cNvSpPr>
          <p:nvPr>
            <p:ph type="title"/>
          </p:nvPr>
        </p:nvSpPr>
        <p:spPr>
          <a:xfrm>
            <a:off x="3211010" y="610865"/>
            <a:ext cx="8142790" cy="561049"/>
          </a:xfrm>
        </p:spPr>
        <p:txBody>
          <a:bodyPr>
            <a:normAutofit fontScale="90000"/>
          </a:bodyPr>
          <a:lstStyle/>
          <a:p>
            <a:r>
              <a:rPr lang="en-US"/>
              <a:t>Grantee Reporting System (GRS) Access</a:t>
            </a:r>
          </a:p>
        </p:txBody>
      </p:sp>
      <p:sp>
        <p:nvSpPr>
          <p:cNvPr id="9" name="Content Placeholder 2">
            <a:extLst>
              <a:ext uri="{FF2B5EF4-FFF2-40B4-BE49-F238E27FC236}">
                <a16:creationId xmlns:a16="http://schemas.microsoft.com/office/drawing/2014/main" id="{785323FC-7A3D-4165-A617-328BE6E70CD4}"/>
              </a:ext>
            </a:extLst>
          </p:cNvPr>
          <p:cNvSpPr txBox="1">
            <a:spLocks/>
          </p:cNvSpPr>
          <p:nvPr/>
        </p:nvSpPr>
        <p:spPr>
          <a:xfrm>
            <a:off x="715652" y="2035875"/>
            <a:ext cx="10515600" cy="3579184"/>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buClr>
                <a:srgbClr val="F36B22"/>
              </a:buClr>
            </a:pPr>
            <a:r>
              <a:rPr lang="en-US" sz="3200">
                <a:solidFill>
                  <a:srgbClr val="172169"/>
                </a:solidFill>
              </a:rPr>
              <a:t>Password Reset</a:t>
            </a:r>
          </a:p>
          <a:p>
            <a:pPr lvl="1">
              <a:spcAft>
                <a:spcPts val="1200"/>
              </a:spcAft>
              <a:buClr>
                <a:srgbClr val="F36B22"/>
              </a:buClr>
            </a:pPr>
            <a:r>
              <a:rPr lang="en-US" sz="2800">
                <a:solidFill>
                  <a:srgbClr val="172169"/>
                </a:solidFill>
              </a:rPr>
              <a:t>“Please reset the password for RACF ID___. I am an OET Grantee who needs access to the GRS.” </a:t>
            </a:r>
          </a:p>
          <a:p>
            <a:pPr lvl="1">
              <a:spcAft>
                <a:spcPts val="1200"/>
              </a:spcAft>
              <a:buClr>
                <a:srgbClr val="F36B22"/>
              </a:buClr>
            </a:pPr>
            <a:r>
              <a:rPr lang="en-US" sz="2800">
                <a:solidFill>
                  <a:srgbClr val="172169"/>
                </a:solidFill>
              </a:rPr>
              <a:t>CEO.RACFSecurity@Illinois.gov</a:t>
            </a:r>
          </a:p>
        </p:txBody>
      </p:sp>
    </p:spTree>
    <p:extLst>
      <p:ext uri="{BB962C8B-B14F-4D97-AF65-F5344CB8AC3E}">
        <p14:creationId xmlns:p14="http://schemas.microsoft.com/office/powerpoint/2010/main" val="1507686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B9BCD0-AE6B-403C-B3B2-F3B0C01261EF}">
  <ds:schemaRefs>
    <ds:schemaRef ds:uri="969e2b6f-3a6c-4e00-a1a2-422c9f0ee88c"/>
    <ds:schemaRef ds:uri="e5d1d0a6-0b5a-4647-8b5b-d7b734dede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6F532CA-34EB-485F-9A91-130AF9D1CE27}">
  <ds:schemaRefs>
    <ds:schemaRef ds:uri="http://schemas.microsoft.com/sharepoint/v3/contenttype/forms"/>
  </ds:schemaRefs>
</ds:datastoreItem>
</file>

<file path=customXml/itemProps3.xml><?xml version="1.0" encoding="utf-8"?>
<ds:datastoreItem xmlns:ds="http://schemas.openxmlformats.org/officeDocument/2006/customXml" ds:itemID="{850D2521-BB4A-4E6F-BD96-1EDA84A4FCC1}"/>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29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Grantee Reporting System (GRS)   </vt:lpstr>
      <vt:lpstr>Agenda</vt:lpstr>
      <vt:lpstr>General Information</vt:lpstr>
      <vt:lpstr>Requesting System Access   </vt:lpstr>
      <vt:lpstr>Grantee Reporting System (GRS) Access</vt:lpstr>
      <vt:lpstr>PowerPoint Presentation</vt:lpstr>
      <vt:lpstr>DCEO Grant Information</vt:lpstr>
      <vt:lpstr>Grantee Reporting System (GRS) Access</vt:lpstr>
      <vt:lpstr>Grantee Reporting System (GRS) Access</vt:lpstr>
      <vt:lpstr>Accessing GRS </vt:lpstr>
      <vt:lpstr>Accessing GRS </vt:lpstr>
      <vt:lpstr>Accessing GRS </vt:lpstr>
      <vt:lpstr>Expenditure Reporting   </vt:lpstr>
      <vt:lpstr>Expenditure Reporting Requirements</vt:lpstr>
      <vt:lpstr>Expenditure Reporting Deadlines</vt:lpstr>
      <vt:lpstr>Reporting Costs #351 (PF01)</vt:lpstr>
      <vt:lpstr>Reporting Costs #351 </vt:lpstr>
      <vt:lpstr>Reporting Costs #351</vt:lpstr>
      <vt:lpstr>Expenditure Summary #352</vt:lpstr>
      <vt:lpstr>Cash Requests   </vt:lpstr>
      <vt:lpstr>Cash Request Overview</vt:lpstr>
      <vt:lpstr>Cash Advance Request Workbook</vt:lpstr>
      <vt:lpstr>Cash Request Processing</vt:lpstr>
      <vt:lpstr>Cash Request #353 </vt:lpstr>
      <vt:lpstr>Cash Request Tracking #354 </vt:lpstr>
      <vt:lpstr>Sub Grantee Cost Ledger Summary #362 </vt:lpstr>
      <vt:lpstr>Sub Grantee Budget/Cost Ledger Detail #364 </vt:lpstr>
      <vt:lpstr>Direct Deposit (EFT)</vt:lpstr>
      <vt:lpstr>Questions /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Youth Career Pathway  Grant Opportunity  Individual Training Account Technical Assistance Session</dc:title>
  <dc:creator>Jones, Lisa</dc:creator>
  <cp:revision>1</cp:revision>
  <cp:lastPrinted>2021-09-29T16:56:37Z</cp:lastPrinted>
  <dcterms:created xsi:type="dcterms:W3CDTF">2021-02-18T04:46:06Z</dcterms:created>
  <dcterms:modified xsi:type="dcterms:W3CDTF">2024-07-19T19:39:07Z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y fmtid="{D5CDD505-2E9C-101B-9397-08002B2CF9AE}" pid="3" name="MediaServiceImageTags">
    <vt:lpwstr/>
  </property>
</Properties>
</file>